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41"/>
  </p:notesMasterIdLst>
  <p:sldIdLst>
    <p:sldId id="304" r:id="rId2"/>
    <p:sldId id="258" r:id="rId3"/>
    <p:sldId id="305" r:id="rId4"/>
    <p:sldId id="306" r:id="rId5"/>
    <p:sldId id="309" r:id="rId6"/>
    <p:sldId id="307" r:id="rId7"/>
    <p:sldId id="308" r:id="rId8"/>
    <p:sldId id="310" r:id="rId9"/>
    <p:sldId id="311" r:id="rId10"/>
    <p:sldId id="312" r:id="rId11"/>
    <p:sldId id="313" r:id="rId12"/>
    <p:sldId id="314" r:id="rId13"/>
    <p:sldId id="316" r:id="rId14"/>
    <p:sldId id="315" r:id="rId15"/>
    <p:sldId id="317" r:id="rId16"/>
    <p:sldId id="319" r:id="rId17"/>
    <p:sldId id="322" r:id="rId18"/>
    <p:sldId id="323" r:id="rId19"/>
    <p:sldId id="324" r:id="rId20"/>
    <p:sldId id="325" r:id="rId21"/>
    <p:sldId id="320" r:id="rId22"/>
    <p:sldId id="326" r:id="rId23"/>
    <p:sldId id="327" r:id="rId24"/>
    <p:sldId id="328" r:id="rId25"/>
    <p:sldId id="329" r:id="rId26"/>
    <p:sldId id="330" r:id="rId27"/>
    <p:sldId id="331" r:id="rId28"/>
    <p:sldId id="332" r:id="rId29"/>
    <p:sldId id="336" r:id="rId30"/>
    <p:sldId id="333" r:id="rId31"/>
    <p:sldId id="334" r:id="rId32"/>
    <p:sldId id="335" r:id="rId33"/>
    <p:sldId id="337" r:id="rId34"/>
    <p:sldId id="321" r:id="rId35"/>
    <p:sldId id="338" r:id="rId36"/>
    <p:sldId id="339" r:id="rId37"/>
    <p:sldId id="341" r:id="rId38"/>
    <p:sldId id="340" r:id="rId39"/>
    <p:sldId id="342"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25D60C-0FE5-4437-B858-8182A0812FDE}">
  <a:tblStyle styleId="{8C25D60C-0FE5-4437-B858-8182A0812F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801" autoAdjust="0"/>
  </p:normalViewPr>
  <p:slideViewPr>
    <p:cSldViewPr snapToGrid="0">
      <p:cViewPr varScale="1">
        <p:scale>
          <a:sx n="145" d="100"/>
          <a:sy n="145" d="100"/>
        </p:scale>
        <p:origin x="11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403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spcAft>
                <a:spcPts val="1200"/>
              </a:spcAft>
            </a:pPr>
            <a:r>
              <a:rPr lang="en-US" dirty="0"/>
              <a:t>Can we expect our differential equation to be negative at some point?</a:t>
            </a:r>
          </a:p>
          <a:p>
            <a:pPr>
              <a:lnSpc>
                <a:spcPct val="150000"/>
              </a:lnSpc>
              <a:spcAft>
                <a:spcPts val="1200"/>
              </a:spcAft>
            </a:pPr>
            <a:r>
              <a:rPr lang="en-US" dirty="0"/>
              <a:t>For our population growth model, k isa constant positive. The only way for our differential equation to be negative is if our population is negative.</a:t>
            </a:r>
          </a:p>
          <a:p>
            <a:pPr>
              <a:lnSpc>
                <a:spcPct val="150000"/>
              </a:lnSpc>
              <a:spcAft>
                <a:spcPts val="1200"/>
              </a:spcAft>
            </a:pPr>
            <a:r>
              <a:rPr lang="en-US" dirty="0"/>
              <a:t>What does it mean to have a negative population? Can I say the empty classroom next door has a negative population?</a:t>
            </a:r>
          </a:p>
          <a:p>
            <a:pPr>
              <a:lnSpc>
                <a:spcPct val="150000"/>
              </a:lnSpc>
              <a:spcAft>
                <a:spcPts val="1200"/>
              </a:spcAft>
            </a:pPr>
            <a:r>
              <a:rPr lang="en-US" dirty="0"/>
              <a:t>If we graph </a:t>
            </a:r>
            <a:r>
              <a:rPr lang="en-US" dirty="0" err="1"/>
              <a:t>kP</a:t>
            </a:r>
            <a:r>
              <a:rPr lang="en-US" dirty="0"/>
              <a:t>, we only have a linear graph. Should our growth, which is proportional to our current population, produce a linear graph? If our growth is 20% and our initial population is 100, we may expect an increase of roughly 20 people in one time step. If we move another time step, should we expect the same increase of 20 or an increase of 24?</a:t>
            </a:r>
          </a:p>
          <a:p>
            <a:pPr>
              <a:lnSpc>
                <a:spcPct val="150000"/>
              </a:lnSpc>
              <a:spcAft>
                <a:spcPts val="1200"/>
              </a:spcAft>
            </a:pPr>
            <a:r>
              <a:rPr lang="en-US" dirty="0"/>
              <a:t>How can we get our equation? We can’t integrate in terms of P because we our equation is measuring the change of P as we modify time. Let’s jump forward and look at our equation:</a:t>
            </a:r>
          </a:p>
          <a:p>
            <a:pPr>
              <a:lnSpc>
                <a:spcPct val="150000"/>
              </a:lnSpc>
              <a:spcAft>
                <a:spcPts val="1200"/>
              </a:spcAft>
            </a:pPr>
            <a:r>
              <a:rPr lang="en-US" dirty="0"/>
              <a:t>I won’t bog you down too much with the details. </a:t>
            </a:r>
          </a:p>
        </p:txBody>
      </p:sp>
    </p:spTree>
    <p:extLst>
      <p:ext uri="{BB962C8B-B14F-4D97-AF65-F5344CB8AC3E}">
        <p14:creationId xmlns:p14="http://schemas.microsoft.com/office/powerpoint/2010/main" val="4069153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spcAft>
                <a:spcPts val="1200"/>
              </a:spcAft>
            </a:pPr>
            <a:r>
              <a:rPr lang="en-US" dirty="0"/>
              <a:t>Next: Graphing</a:t>
            </a:r>
          </a:p>
        </p:txBody>
      </p:sp>
    </p:spTree>
    <p:extLst>
      <p:ext uri="{BB962C8B-B14F-4D97-AF65-F5344CB8AC3E}">
        <p14:creationId xmlns:p14="http://schemas.microsoft.com/office/powerpoint/2010/main" val="1145079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98d72262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7460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spcAft>
                <a:spcPts val="1200"/>
              </a:spcAft>
            </a:pPr>
            <a:r>
              <a:rPr lang="en-US" dirty="0"/>
              <a:t>Model does not always work in the real world.</a:t>
            </a:r>
          </a:p>
          <a:p>
            <a:pPr>
              <a:lnSpc>
                <a:spcPct val="150000"/>
              </a:lnSpc>
              <a:spcAft>
                <a:spcPts val="1200"/>
              </a:spcAft>
            </a:pPr>
            <a:r>
              <a:rPr lang="en-US" dirty="0"/>
              <a:t>Bacteria vs Rabbits</a:t>
            </a:r>
          </a:p>
          <a:p>
            <a:pPr>
              <a:lnSpc>
                <a:spcPct val="150000"/>
              </a:lnSpc>
              <a:spcAft>
                <a:spcPts val="1200"/>
              </a:spcAft>
            </a:pPr>
            <a:endParaRPr lang="en-US" dirty="0"/>
          </a:p>
        </p:txBody>
      </p:sp>
    </p:spTree>
    <p:extLst>
      <p:ext uri="{BB962C8B-B14F-4D97-AF65-F5344CB8AC3E}">
        <p14:creationId xmlns:p14="http://schemas.microsoft.com/office/powerpoint/2010/main" val="2046293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spcAft>
                <a:spcPts val="1200"/>
              </a:spcAft>
            </a:pPr>
            <a:r>
              <a:rPr lang="en-US" dirty="0"/>
              <a:t>Model does not always work in the real world.</a:t>
            </a:r>
          </a:p>
          <a:p>
            <a:pPr>
              <a:lnSpc>
                <a:spcPct val="150000"/>
              </a:lnSpc>
              <a:spcAft>
                <a:spcPts val="1200"/>
              </a:spcAft>
            </a:pPr>
            <a:r>
              <a:rPr lang="en-US" dirty="0"/>
              <a:t>Bacteria vs Rabbits</a:t>
            </a:r>
          </a:p>
          <a:p>
            <a:pPr>
              <a:lnSpc>
                <a:spcPct val="150000"/>
              </a:lnSpc>
              <a:spcAft>
                <a:spcPts val="1200"/>
              </a:spcAft>
            </a:pPr>
            <a:r>
              <a:rPr lang="en-US" dirty="0"/>
              <a:t>k: Rate of growth</a:t>
            </a:r>
          </a:p>
          <a:p>
            <a:pPr>
              <a:lnSpc>
                <a:spcPct val="150000"/>
              </a:lnSpc>
              <a:spcAft>
                <a:spcPts val="1200"/>
              </a:spcAft>
            </a:pPr>
            <a:r>
              <a:rPr lang="en-US" dirty="0"/>
              <a:t>T: time</a:t>
            </a:r>
          </a:p>
          <a:p>
            <a:pPr>
              <a:lnSpc>
                <a:spcPct val="150000"/>
              </a:lnSpc>
              <a:spcAft>
                <a:spcPts val="1200"/>
              </a:spcAft>
            </a:pPr>
            <a:r>
              <a:rPr lang="en-US" dirty="0"/>
              <a:t>N: Carrying Capacity</a:t>
            </a:r>
          </a:p>
          <a:p>
            <a:pPr>
              <a:lnSpc>
                <a:spcPct val="150000"/>
              </a:lnSpc>
              <a:spcAft>
                <a:spcPts val="1200"/>
              </a:spcAft>
            </a:pPr>
            <a:r>
              <a:rPr lang="en-US" dirty="0"/>
              <a:t>C: Constant from our integration.</a:t>
            </a:r>
          </a:p>
          <a:p>
            <a:pPr>
              <a:lnSpc>
                <a:spcPct val="150000"/>
              </a:lnSpc>
              <a:spcAft>
                <a:spcPts val="1200"/>
              </a:spcAft>
            </a:pPr>
            <a:r>
              <a:rPr lang="en-US" dirty="0"/>
              <a:t>P(0) = Initial Condition</a:t>
            </a:r>
          </a:p>
        </p:txBody>
      </p:sp>
    </p:spTree>
    <p:extLst>
      <p:ext uri="{BB962C8B-B14F-4D97-AF65-F5344CB8AC3E}">
        <p14:creationId xmlns:p14="http://schemas.microsoft.com/office/powerpoint/2010/main" val="2036807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98d72262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4835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spcAft>
                <a:spcPts val="1200"/>
              </a:spcAft>
            </a:pPr>
            <a:r>
              <a:rPr lang="en-US" dirty="0"/>
              <a:t>Heat Transfer, population</a:t>
            </a:r>
          </a:p>
        </p:txBody>
      </p:sp>
    </p:spTree>
    <p:extLst>
      <p:ext uri="{BB962C8B-B14F-4D97-AF65-F5344CB8AC3E}">
        <p14:creationId xmlns:p14="http://schemas.microsoft.com/office/powerpoint/2010/main" val="2692977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spcAft>
                <a:spcPts val="1200"/>
              </a:spcAft>
            </a:pPr>
            <a:r>
              <a:rPr lang="en-US" dirty="0"/>
              <a:t>Heat Transfer, population</a:t>
            </a:r>
          </a:p>
        </p:txBody>
      </p:sp>
    </p:spTree>
    <p:extLst>
      <p:ext uri="{BB962C8B-B14F-4D97-AF65-F5344CB8AC3E}">
        <p14:creationId xmlns:p14="http://schemas.microsoft.com/office/powerpoint/2010/main" val="2821506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spcAft>
                <a:spcPts val="1200"/>
              </a:spcAft>
            </a:pPr>
            <a:r>
              <a:rPr lang="en-US" dirty="0"/>
              <a:t>Heat Transfer, population</a:t>
            </a:r>
          </a:p>
        </p:txBody>
      </p:sp>
    </p:spTree>
    <p:extLst>
      <p:ext uri="{BB962C8B-B14F-4D97-AF65-F5344CB8AC3E}">
        <p14:creationId xmlns:p14="http://schemas.microsoft.com/office/powerpoint/2010/main" val="1351752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98d72262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053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998d72262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998d72262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98d72262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Peaks</a:t>
            </a:r>
            <a:endParaRPr dirty="0"/>
          </a:p>
        </p:txBody>
      </p:sp>
    </p:spTree>
    <p:extLst>
      <p:ext uri="{BB962C8B-B14F-4D97-AF65-F5344CB8AC3E}">
        <p14:creationId xmlns:p14="http://schemas.microsoft.com/office/powerpoint/2010/main" val="84905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spcAft>
                <a:spcPts val="1200"/>
              </a:spcAft>
            </a:pPr>
            <a:r>
              <a:rPr lang="en-US" dirty="0"/>
              <a:t>Model does not always work in the real world.</a:t>
            </a:r>
          </a:p>
          <a:p>
            <a:pPr>
              <a:lnSpc>
                <a:spcPct val="150000"/>
              </a:lnSpc>
              <a:spcAft>
                <a:spcPts val="1200"/>
              </a:spcAft>
            </a:pPr>
            <a:r>
              <a:rPr lang="en-US" dirty="0"/>
              <a:t>Bacteria vs Rabbits</a:t>
            </a:r>
          </a:p>
          <a:p>
            <a:pPr>
              <a:lnSpc>
                <a:spcPct val="150000"/>
              </a:lnSpc>
              <a:spcAft>
                <a:spcPts val="1200"/>
              </a:spcAft>
            </a:pPr>
            <a:endParaRPr lang="en-US" dirty="0"/>
          </a:p>
        </p:txBody>
      </p:sp>
    </p:spTree>
    <p:extLst>
      <p:ext uri="{BB962C8B-B14F-4D97-AF65-F5344CB8AC3E}">
        <p14:creationId xmlns:p14="http://schemas.microsoft.com/office/powerpoint/2010/main" val="2538058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spcAft>
                <a:spcPts val="1200"/>
              </a:spcAft>
            </a:pPr>
            <a:endParaRPr lang="en-US" dirty="0"/>
          </a:p>
        </p:txBody>
      </p:sp>
    </p:spTree>
    <p:extLst>
      <p:ext uri="{BB962C8B-B14F-4D97-AF65-F5344CB8AC3E}">
        <p14:creationId xmlns:p14="http://schemas.microsoft.com/office/powerpoint/2010/main" val="164439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spcAft>
                <a:spcPts val="1200"/>
              </a:spcAft>
            </a:pPr>
            <a:endParaRPr lang="en-US" dirty="0"/>
          </a:p>
        </p:txBody>
      </p:sp>
    </p:spTree>
    <p:extLst>
      <p:ext uri="{BB962C8B-B14F-4D97-AF65-F5344CB8AC3E}">
        <p14:creationId xmlns:p14="http://schemas.microsoft.com/office/powerpoint/2010/main" val="2639399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spcAft>
                <a:spcPts val="1200"/>
              </a:spcAft>
            </a:pPr>
            <a:r>
              <a:rPr lang="en-US" dirty="0"/>
              <a:t>N can be the population of a classroom or the population of a state.</a:t>
            </a:r>
          </a:p>
          <a:p>
            <a:pPr>
              <a:lnSpc>
                <a:spcPct val="150000"/>
              </a:lnSpc>
              <a:spcAft>
                <a:spcPts val="1200"/>
              </a:spcAft>
            </a:pPr>
            <a:r>
              <a:rPr lang="en-US" dirty="0"/>
              <a:t>Contrast with Predator-Prey model</a:t>
            </a:r>
          </a:p>
          <a:p>
            <a:pPr>
              <a:lnSpc>
                <a:spcPct val="150000"/>
              </a:lnSpc>
              <a:spcAft>
                <a:spcPts val="1200"/>
              </a:spcAft>
            </a:pPr>
            <a:endParaRPr lang="en-US" dirty="0"/>
          </a:p>
        </p:txBody>
      </p:sp>
    </p:spTree>
    <p:extLst>
      <p:ext uri="{BB962C8B-B14F-4D97-AF65-F5344CB8AC3E}">
        <p14:creationId xmlns:p14="http://schemas.microsoft.com/office/powerpoint/2010/main" val="2710266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spcAft>
                <a:spcPts val="1200"/>
              </a:spcAft>
            </a:pPr>
            <a:r>
              <a:rPr lang="en-US" dirty="0"/>
              <a:t>Consider how fast an infection can spread starting from one individual.</a:t>
            </a:r>
          </a:p>
        </p:txBody>
      </p:sp>
    </p:spTree>
    <p:extLst>
      <p:ext uri="{BB962C8B-B14F-4D97-AF65-F5344CB8AC3E}">
        <p14:creationId xmlns:p14="http://schemas.microsoft.com/office/powerpoint/2010/main" val="592091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98d72262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1-1, 2-2, 4-4, 8-8, 16-16</a:t>
            </a:r>
          </a:p>
          <a:p>
            <a:pPr marL="0" lvl="0" indent="0" algn="l" rtl="0">
              <a:spcBef>
                <a:spcPts val="0"/>
              </a:spcBef>
              <a:spcAft>
                <a:spcPts val="0"/>
              </a:spcAft>
              <a:buNone/>
            </a:pPr>
            <a:r>
              <a:rPr lang="en-US" dirty="0"/>
              <a:t>Looking at our model, we can see our number of infected individuals double after every time interval. If the time step is one day, that means we will have a population of 16 infected individuals after 4 days. How does this look like?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46454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98d72262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Zeroth – Fast infection.</a:t>
            </a:r>
          </a:p>
          <a:p>
            <a:pPr marL="0" lvl="0" indent="0" algn="l" rtl="0">
              <a:spcBef>
                <a:spcPts val="0"/>
              </a:spcBef>
              <a:spcAft>
                <a:spcPts val="0"/>
              </a:spcAft>
              <a:buNone/>
            </a:pPr>
            <a:r>
              <a:rPr lang="en-US" dirty="0"/>
              <a:t>Consider condensing the days.</a:t>
            </a:r>
          </a:p>
        </p:txBody>
      </p:sp>
    </p:spTree>
    <p:extLst>
      <p:ext uri="{BB962C8B-B14F-4D97-AF65-F5344CB8AC3E}">
        <p14:creationId xmlns:p14="http://schemas.microsoft.com/office/powerpoint/2010/main" val="680829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98d72262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Dots – 1-1, 2-1, 4-2, etc.</a:t>
            </a:r>
          </a:p>
        </p:txBody>
      </p:sp>
    </p:spTree>
    <p:extLst>
      <p:ext uri="{BB962C8B-B14F-4D97-AF65-F5344CB8AC3E}">
        <p14:creationId xmlns:p14="http://schemas.microsoft.com/office/powerpoint/2010/main" val="1823291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98d72262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a:t>
            </a:r>
          </a:p>
          <a:p>
            <a:pPr marL="0" lvl="0" indent="0" algn="l" rtl="0">
              <a:spcBef>
                <a:spcPts val="0"/>
              </a:spcBef>
              <a:spcAft>
                <a:spcPts val="0"/>
              </a:spcAft>
              <a:buNone/>
            </a:pPr>
            <a:endParaRPr lang="en-US" dirty="0"/>
          </a:p>
          <a:p>
            <a:pPr marL="0" lvl="0" indent="0" algn="l" rtl="0">
              <a:spcBef>
                <a:spcPts val="0"/>
              </a:spcBef>
              <a:spcAft>
                <a:spcPts val="0"/>
              </a:spcAft>
              <a:buNone/>
            </a:pPr>
            <a:r>
              <a:rPr lang="en-US"/>
              <a:t>Consider 50% infected contact</a:t>
            </a:r>
            <a:endParaRPr lang="en-US" dirty="0"/>
          </a:p>
        </p:txBody>
      </p:sp>
    </p:spTree>
    <p:extLst>
      <p:ext uri="{BB962C8B-B14F-4D97-AF65-F5344CB8AC3E}">
        <p14:creationId xmlns:p14="http://schemas.microsoft.com/office/powerpoint/2010/main" val="3110633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spcAft>
                <a:spcPts val="1200"/>
              </a:spcAft>
            </a:pPr>
            <a:r>
              <a:rPr lang="en-US" dirty="0"/>
              <a:t>.</a:t>
            </a:r>
          </a:p>
          <a:p>
            <a:pPr>
              <a:lnSpc>
                <a:spcPct val="150000"/>
              </a:lnSpc>
              <a:spcAft>
                <a:spcPts val="1200"/>
              </a:spcAft>
            </a:pPr>
            <a:r>
              <a:rPr lang="en-US" dirty="0"/>
              <a:t>.</a:t>
            </a:r>
          </a:p>
          <a:p>
            <a:pPr>
              <a:lnSpc>
                <a:spcPct val="150000"/>
              </a:lnSpc>
              <a:spcAft>
                <a:spcPts val="1200"/>
              </a:spcAft>
            </a:pPr>
            <a:r>
              <a:rPr lang="en-US" dirty="0"/>
              <a:t>Model for amount of crop yield in a given year based on crop data. | Blueberries tend to bloom over the summer so we should expect a higher yield over the summer. Consider real-world factors such as droughts, demand fluctuation, and ongoing diseases may lower crop yield in a given year.</a:t>
            </a:r>
          </a:p>
          <a:p>
            <a:pPr>
              <a:lnSpc>
                <a:spcPct val="150000"/>
              </a:lnSpc>
              <a:spcAft>
                <a:spcPts val="1200"/>
              </a:spcAft>
            </a:pPr>
            <a:r>
              <a:rPr lang="en-US" dirty="0"/>
              <a:t>When we build models, we should look to compare our model with data from the real world. If our model accurately describes what we are representing, then we have created a tool to assist us in predicting a system. Otherwise, if our model is wrong, we should study and pay close attention to our model to improve our knowledge for our assumption.</a:t>
            </a:r>
          </a:p>
        </p:txBody>
      </p:sp>
    </p:spTree>
    <p:extLst>
      <p:ext uri="{BB962C8B-B14F-4D97-AF65-F5344CB8AC3E}">
        <p14:creationId xmlns:p14="http://schemas.microsoft.com/office/powerpoint/2010/main" val="1841760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98d72262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Logistic Growth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Consider letting sick become recovered</a:t>
            </a:r>
          </a:p>
        </p:txBody>
      </p:sp>
    </p:spTree>
    <p:extLst>
      <p:ext uri="{BB962C8B-B14F-4D97-AF65-F5344CB8AC3E}">
        <p14:creationId xmlns:p14="http://schemas.microsoft.com/office/powerpoint/2010/main" val="405115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98d72262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Decay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Found a cure – start the decline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might the graph look when we combine them?</a:t>
            </a:r>
          </a:p>
        </p:txBody>
      </p:sp>
    </p:spTree>
    <p:extLst>
      <p:ext uri="{BB962C8B-B14F-4D97-AF65-F5344CB8AC3E}">
        <p14:creationId xmlns:p14="http://schemas.microsoft.com/office/powerpoint/2010/main" val="2152565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98d72262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Combined</a:t>
            </a:r>
          </a:p>
        </p:txBody>
      </p:sp>
    </p:spTree>
    <p:extLst>
      <p:ext uri="{BB962C8B-B14F-4D97-AF65-F5344CB8AC3E}">
        <p14:creationId xmlns:p14="http://schemas.microsoft.com/office/powerpoint/2010/main" val="887999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98d72262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Logistic Growth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Consider letting sick become recovered</a:t>
            </a:r>
          </a:p>
        </p:txBody>
      </p:sp>
    </p:spTree>
    <p:extLst>
      <p:ext uri="{BB962C8B-B14F-4D97-AF65-F5344CB8AC3E}">
        <p14:creationId xmlns:p14="http://schemas.microsoft.com/office/powerpoint/2010/main" val="3059680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150000"/>
              </a:lnSpc>
              <a:spcAft>
                <a:spcPts val="1200"/>
              </a:spcAft>
              <a:buNone/>
            </a:pPr>
            <a:endParaRPr lang="en-US" dirty="0"/>
          </a:p>
        </p:txBody>
      </p:sp>
    </p:spTree>
    <p:extLst>
      <p:ext uri="{BB962C8B-B14F-4D97-AF65-F5344CB8AC3E}">
        <p14:creationId xmlns:p14="http://schemas.microsoft.com/office/powerpoint/2010/main" val="26922091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150000"/>
              </a:lnSpc>
              <a:spcAft>
                <a:spcPts val="1200"/>
              </a:spcAft>
              <a:buNone/>
            </a:pPr>
            <a:endParaRPr lang="en-US" dirty="0"/>
          </a:p>
        </p:txBody>
      </p:sp>
    </p:spTree>
    <p:extLst>
      <p:ext uri="{BB962C8B-B14F-4D97-AF65-F5344CB8AC3E}">
        <p14:creationId xmlns:p14="http://schemas.microsoft.com/office/powerpoint/2010/main" val="684689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150000"/>
              </a:lnSpc>
              <a:spcAft>
                <a:spcPts val="1200"/>
              </a:spcAft>
              <a:buNone/>
            </a:pPr>
            <a:endParaRPr lang="en-US" dirty="0"/>
          </a:p>
        </p:txBody>
      </p:sp>
    </p:spTree>
    <p:extLst>
      <p:ext uri="{BB962C8B-B14F-4D97-AF65-F5344CB8AC3E}">
        <p14:creationId xmlns:p14="http://schemas.microsoft.com/office/powerpoint/2010/main" val="4288488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150000"/>
              </a:lnSpc>
              <a:spcAft>
                <a:spcPts val="1200"/>
              </a:spcAft>
              <a:buNone/>
            </a:pPr>
            <a:endParaRPr lang="en-US" dirty="0"/>
          </a:p>
        </p:txBody>
      </p:sp>
    </p:spTree>
    <p:extLst>
      <p:ext uri="{BB962C8B-B14F-4D97-AF65-F5344CB8AC3E}">
        <p14:creationId xmlns:p14="http://schemas.microsoft.com/office/powerpoint/2010/main" val="36623899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150000"/>
              </a:lnSpc>
              <a:spcAft>
                <a:spcPts val="1200"/>
              </a:spcAft>
              <a:buNone/>
            </a:pPr>
            <a:endParaRPr lang="en-US" dirty="0"/>
          </a:p>
        </p:txBody>
      </p:sp>
    </p:spTree>
    <p:extLst>
      <p:ext uri="{BB962C8B-B14F-4D97-AF65-F5344CB8AC3E}">
        <p14:creationId xmlns:p14="http://schemas.microsoft.com/office/powerpoint/2010/main" val="913001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298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spcAft>
                <a:spcPts val="1200"/>
              </a:spcAft>
            </a:pPr>
            <a:r>
              <a:rPr lang="en-US" dirty="0"/>
              <a:t>If we want to create a model to predict population growth, how should we go about it?</a:t>
            </a:r>
          </a:p>
          <a:p>
            <a:pPr>
              <a:lnSpc>
                <a:spcPct val="150000"/>
              </a:lnSpc>
              <a:spcAft>
                <a:spcPts val="1200"/>
              </a:spcAft>
            </a:pPr>
            <a:r>
              <a:rPr lang="en-US" dirty="0"/>
              <a:t>Here, let us look an example with concrete numbers</a:t>
            </a:r>
          </a:p>
          <a:p>
            <a:pPr>
              <a:lnSpc>
                <a:spcPct val="150000"/>
              </a:lnSpc>
              <a:spcAft>
                <a:spcPts val="1200"/>
              </a:spcAft>
            </a:pPr>
            <a:r>
              <a:rPr lang="en-US" dirty="0"/>
              <a:t>Here, we can calculate our population one step at a time.</a:t>
            </a:r>
          </a:p>
          <a:p>
            <a:pPr>
              <a:lnSpc>
                <a:spcPct val="150000"/>
              </a:lnSpc>
              <a:spcAft>
                <a:spcPts val="1200"/>
              </a:spcAft>
            </a:pPr>
            <a:endParaRPr lang="en-US" dirty="0"/>
          </a:p>
        </p:txBody>
      </p:sp>
    </p:spTree>
    <p:extLst>
      <p:ext uri="{BB962C8B-B14F-4D97-AF65-F5344CB8AC3E}">
        <p14:creationId xmlns:p14="http://schemas.microsoft.com/office/powerpoint/2010/main" val="66427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spcAft>
                <a:spcPts val="1200"/>
              </a:spcAft>
            </a:pPr>
            <a:r>
              <a:rPr lang="en-US" dirty="0"/>
              <a:t>Let us look closer at how much our population changes every year.</a:t>
            </a:r>
          </a:p>
          <a:p>
            <a:pPr>
              <a:lnSpc>
                <a:spcPct val="150000"/>
              </a:lnSpc>
              <a:spcAft>
                <a:spcPts val="1200"/>
              </a:spcAft>
            </a:pPr>
            <a:r>
              <a:rPr lang="en-US" dirty="0"/>
              <a:t>What if we want to generalize our growth rate? Here we can replace 20% with k. </a:t>
            </a:r>
          </a:p>
        </p:txBody>
      </p:sp>
    </p:spTree>
    <p:extLst>
      <p:ext uri="{BB962C8B-B14F-4D97-AF65-F5344CB8AC3E}">
        <p14:creationId xmlns:p14="http://schemas.microsoft.com/office/powerpoint/2010/main" val="3595306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spcAft>
                <a:spcPts val="1200"/>
              </a:spcAft>
            </a:pPr>
            <a:r>
              <a:rPr lang="en-US" dirty="0"/>
              <a:t>What if we want to generalize our growth rate? Here we can replace 20% with k. </a:t>
            </a:r>
          </a:p>
          <a:p>
            <a:pPr>
              <a:lnSpc>
                <a:spcPct val="150000"/>
              </a:lnSpc>
              <a:spcAft>
                <a:spcPts val="1200"/>
              </a:spcAft>
            </a:pPr>
            <a:r>
              <a:rPr lang="en-US" dirty="0"/>
              <a:t>Now let us generalize our population</a:t>
            </a:r>
          </a:p>
        </p:txBody>
      </p:sp>
    </p:spTree>
    <p:extLst>
      <p:ext uri="{BB962C8B-B14F-4D97-AF65-F5344CB8AC3E}">
        <p14:creationId xmlns:p14="http://schemas.microsoft.com/office/powerpoint/2010/main" val="2646718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spcAft>
                <a:spcPts val="1200"/>
              </a:spcAft>
            </a:pPr>
            <a:r>
              <a:rPr lang="en-US" dirty="0"/>
              <a:t>This term here is telling us how much our population changes at a certain time. Here we create a differential equation.</a:t>
            </a:r>
          </a:p>
        </p:txBody>
      </p:sp>
    </p:spTree>
    <p:extLst>
      <p:ext uri="{BB962C8B-B14F-4D97-AF65-F5344CB8AC3E}">
        <p14:creationId xmlns:p14="http://schemas.microsoft.com/office/powerpoint/2010/main" val="2082988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spcAft>
                <a:spcPts val="1200"/>
              </a:spcAft>
            </a:pPr>
            <a:r>
              <a:rPr lang="en-US" dirty="0"/>
              <a:t>This term here is telling us how much our population changes at a certain time. Here we create a differential equation.</a:t>
            </a:r>
          </a:p>
        </p:txBody>
      </p:sp>
    </p:spTree>
    <p:extLst>
      <p:ext uri="{BB962C8B-B14F-4D97-AF65-F5344CB8AC3E}">
        <p14:creationId xmlns:p14="http://schemas.microsoft.com/office/powerpoint/2010/main" val="3274959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spcAft>
                <a:spcPts val="1200"/>
              </a:spcAft>
            </a:pPr>
            <a:r>
              <a:rPr lang="en-US" dirty="0"/>
              <a:t>Our model always assumes our population will grow at a rate k.</a:t>
            </a:r>
          </a:p>
          <a:p>
            <a:pPr>
              <a:lnSpc>
                <a:spcPct val="150000"/>
              </a:lnSpc>
              <a:spcAft>
                <a:spcPts val="1200"/>
              </a:spcAft>
            </a:pPr>
            <a:r>
              <a:rPr lang="en-US" dirty="0"/>
              <a:t>Since our rate of growth is positive, that means our population P must have began at 0.</a:t>
            </a:r>
          </a:p>
          <a:p>
            <a:pPr>
              <a:lnSpc>
                <a:spcPct val="150000"/>
              </a:lnSpc>
              <a:spcAft>
                <a:spcPts val="1200"/>
              </a:spcAft>
            </a:pPr>
            <a:r>
              <a:rPr lang="en-US" dirty="0"/>
              <a:t>We can predict at t = 1000, our population is 0. Since the growth rate is a positive constant, we can expect the year before that to be 0. We can keep going back until we reach t = 0, which is our initial condition.</a:t>
            </a:r>
          </a:p>
          <a:p>
            <a:pPr>
              <a:lnSpc>
                <a:spcPct val="150000"/>
              </a:lnSpc>
              <a:spcAft>
                <a:spcPts val="1200"/>
              </a:spcAft>
            </a:pPr>
            <a:r>
              <a:rPr lang="en-US" dirty="0"/>
              <a:t>Can we expect our differential equation to become negative at some point?</a:t>
            </a:r>
          </a:p>
        </p:txBody>
      </p:sp>
    </p:spTree>
    <p:extLst>
      <p:ext uri="{BB962C8B-B14F-4D97-AF65-F5344CB8AC3E}">
        <p14:creationId xmlns:p14="http://schemas.microsoft.com/office/powerpoint/2010/main" val="3262898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grpSp>
        <p:nvGrpSpPr>
          <p:cNvPr id="22" name="Google Shape;22;p3"/>
          <p:cNvGrpSpPr/>
          <p:nvPr/>
        </p:nvGrpSpPr>
        <p:grpSpPr>
          <a:xfrm>
            <a:off x="-3030308" y="-2842127"/>
            <a:ext cx="15253614" cy="10299995"/>
            <a:chOff x="-3030308" y="-2842127"/>
            <a:chExt cx="15253614" cy="10299995"/>
          </a:xfrm>
        </p:grpSpPr>
        <p:sp>
          <p:nvSpPr>
            <p:cNvPr id="23" name="Google Shape;23;p3"/>
            <p:cNvSpPr/>
            <p:nvPr/>
          </p:nvSpPr>
          <p:spPr>
            <a:xfrm rot="-9285662">
              <a:off x="7702278" y="-1512919"/>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9285662">
              <a:off x="-1764529" y="261899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9285662">
              <a:off x="-2326551" y="26877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9285662">
              <a:off x="-2353432" y="2795402"/>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9369735">
              <a:off x="7789087" y="-1709064"/>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9369735">
              <a:off x="7453307" y="-2346755"/>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3"/>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0" name="Google Shape;30;p3"/>
          <p:cNvSpPr txBox="1">
            <a:spLocks noGrp="1"/>
          </p:cNvSpPr>
          <p:nvPr>
            <p:ph type="subTitle" idx="1"/>
          </p:nvPr>
        </p:nvSpPr>
        <p:spPr>
          <a:xfrm>
            <a:off x="3133400" y="3782163"/>
            <a:ext cx="2877300" cy="64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 name="Google Shape;31;p3"/>
          <p:cNvSpPr txBox="1">
            <a:spLocks noGrp="1"/>
          </p:cNvSpPr>
          <p:nvPr>
            <p:ph type="title" idx="2" hasCustomPrompt="1"/>
          </p:nvPr>
        </p:nvSpPr>
        <p:spPr>
          <a:xfrm>
            <a:off x="3082350" y="867950"/>
            <a:ext cx="2979300" cy="130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grpSp>
        <p:nvGrpSpPr>
          <p:cNvPr id="67" name="Google Shape;67;p7"/>
          <p:cNvGrpSpPr/>
          <p:nvPr/>
        </p:nvGrpSpPr>
        <p:grpSpPr>
          <a:xfrm>
            <a:off x="-1645549" y="-2015865"/>
            <a:ext cx="14188757" cy="10087940"/>
            <a:chOff x="-1645549" y="-2015865"/>
            <a:chExt cx="14188757" cy="10087940"/>
          </a:xfrm>
        </p:grpSpPr>
        <p:grpSp>
          <p:nvGrpSpPr>
            <p:cNvPr id="68" name="Google Shape;68;p7"/>
            <p:cNvGrpSpPr/>
            <p:nvPr/>
          </p:nvGrpSpPr>
          <p:grpSpPr>
            <a:xfrm>
              <a:off x="-1645549" y="-2015865"/>
              <a:ext cx="3359588" cy="8686086"/>
              <a:chOff x="7271351" y="-2015865"/>
              <a:chExt cx="3359588" cy="8686086"/>
            </a:xfrm>
          </p:grpSpPr>
          <p:sp>
            <p:nvSpPr>
              <p:cNvPr id="69" name="Google Shape;69;p7"/>
              <p:cNvSpPr/>
              <p:nvPr/>
            </p:nvSpPr>
            <p:spPr>
              <a:xfrm rot="-336564">
                <a:off x="7392508" y="351241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336564">
                <a:off x="7859748" y="367736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336564">
                <a:off x="7496060" y="369405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7"/>
            <p:cNvGrpSpPr/>
            <p:nvPr/>
          </p:nvGrpSpPr>
          <p:grpSpPr>
            <a:xfrm rot="2219984">
              <a:off x="7913359" y="3296805"/>
              <a:ext cx="3796561" cy="4039571"/>
              <a:chOff x="7558301" y="3163860"/>
              <a:chExt cx="3072638" cy="3269311"/>
            </a:xfrm>
          </p:grpSpPr>
          <p:sp>
            <p:nvSpPr>
              <p:cNvPr id="76" name="Google Shape;76;p7"/>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9;p7"/>
          <p:cNvSpPr txBox="1">
            <a:spLocks noGrp="1"/>
          </p:cNvSpPr>
          <p:nvPr>
            <p:ph type="body" idx="1"/>
          </p:nvPr>
        </p:nvSpPr>
        <p:spPr>
          <a:xfrm>
            <a:off x="1427100" y="1221400"/>
            <a:ext cx="2946900" cy="27537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0" name="Google Shape;80;p7"/>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27"/>
        <p:cNvGrpSpPr/>
        <p:nvPr/>
      </p:nvGrpSpPr>
      <p:grpSpPr>
        <a:xfrm>
          <a:off x="0" y="0"/>
          <a:ext cx="0" cy="0"/>
          <a:chOff x="0" y="0"/>
          <a:chExt cx="0" cy="0"/>
        </a:xfrm>
      </p:grpSpPr>
      <p:grpSp>
        <p:nvGrpSpPr>
          <p:cNvPr id="128" name="Google Shape;128;p13"/>
          <p:cNvGrpSpPr/>
          <p:nvPr/>
        </p:nvGrpSpPr>
        <p:grpSpPr>
          <a:xfrm>
            <a:off x="-3157403" y="-2327776"/>
            <a:ext cx="14457596" cy="9492188"/>
            <a:chOff x="-3157403" y="-2327776"/>
            <a:chExt cx="14457596" cy="9492188"/>
          </a:xfrm>
        </p:grpSpPr>
        <p:sp>
          <p:nvSpPr>
            <p:cNvPr id="129" name="Google Shape;129;p13"/>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35"/>
        <p:cNvGrpSpPr/>
        <p:nvPr/>
      </p:nvGrpSpPr>
      <p:grpSpPr>
        <a:xfrm>
          <a:off x="0" y="0"/>
          <a:ext cx="0" cy="0"/>
          <a:chOff x="0" y="0"/>
          <a:chExt cx="0" cy="0"/>
        </a:xfrm>
      </p:grpSpPr>
      <p:sp>
        <p:nvSpPr>
          <p:cNvPr id="136" name="Google Shape;136;p14"/>
          <p:cNvSpPr/>
          <p:nvPr/>
        </p:nvSpPr>
        <p:spPr>
          <a:xfrm rot="-1514360" flipH="1">
            <a:off x="-1463407"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4"/>
          <p:cNvGrpSpPr/>
          <p:nvPr/>
        </p:nvGrpSpPr>
        <p:grpSpPr>
          <a:xfrm>
            <a:off x="6905483" y="3227563"/>
            <a:ext cx="4423513" cy="4265955"/>
            <a:chOff x="6905483" y="3227563"/>
            <a:chExt cx="4423513" cy="4265955"/>
          </a:xfrm>
        </p:grpSpPr>
        <p:sp>
          <p:nvSpPr>
            <p:cNvPr id="138" name="Google Shape;138;p14"/>
            <p:cNvSpPr/>
            <p:nvPr/>
          </p:nvSpPr>
          <p:spPr>
            <a:xfrm rot="6914343">
              <a:off x="7432635" y="4287777"/>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4"/>
          <p:cNvSpPr/>
          <p:nvPr/>
        </p:nvSpPr>
        <p:spPr>
          <a:xfrm rot="-1430259" flipH="1">
            <a:off x="-139698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1430259" flipH="1">
            <a:off x="-1653489"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3"/>
        <p:cNvGrpSpPr/>
        <p:nvPr/>
      </p:nvGrpSpPr>
      <p:grpSpPr>
        <a:xfrm>
          <a:off x="0" y="0"/>
          <a:ext cx="0" cy="0"/>
          <a:chOff x="0" y="0"/>
          <a:chExt cx="0" cy="0"/>
        </a:xfrm>
      </p:grpSpPr>
      <p:grpSp>
        <p:nvGrpSpPr>
          <p:cNvPr id="144" name="Google Shape;144;p15"/>
          <p:cNvGrpSpPr/>
          <p:nvPr/>
        </p:nvGrpSpPr>
        <p:grpSpPr>
          <a:xfrm>
            <a:off x="-1870949" y="-2015865"/>
            <a:ext cx="12501888" cy="9499587"/>
            <a:chOff x="-1870949" y="-2015865"/>
            <a:chExt cx="12501888" cy="9499587"/>
          </a:xfrm>
        </p:grpSpPr>
        <p:sp>
          <p:nvSpPr>
            <p:cNvPr id="145" name="Google Shape;145;p15"/>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rot="-336564">
              <a:off x="-1374459" y="4490863"/>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rot="-336564">
              <a:off x="-1738147" y="4507557"/>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54" name="Google Shape;154;p15"/>
          <p:cNvSpPr txBox="1">
            <a:spLocks noGrp="1"/>
          </p:cNvSpPr>
          <p:nvPr>
            <p:ph type="subTitle" idx="1"/>
          </p:nvPr>
        </p:nvSpPr>
        <p:spPr>
          <a:xfrm>
            <a:off x="1573800"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5" name="Google Shape;155;p15"/>
          <p:cNvSpPr txBox="1">
            <a:spLocks noGrp="1"/>
          </p:cNvSpPr>
          <p:nvPr>
            <p:ph type="subTitle" idx="2"/>
          </p:nvPr>
        </p:nvSpPr>
        <p:spPr>
          <a:xfrm>
            <a:off x="1573800"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6" name="Google Shape;156;p15"/>
          <p:cNvSpPr txBox="1">
            <a:spLocks noGrp="1"/>
          </p:cNvSpPr>
          <p:nvPr>
            <p:ph type="title" idx="3" hasCustomPrompt="1"/>
          </p:nvPr>
        </p:nvSpPr>
        <p:spPr>
          <a:xfrm>
            <a:off x="718284"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57" name="Google Shape;157;p15"/>
          <p:cNvSpPr txBox="1">
            <a:spLocks noGrp="1"/>
          </p:cNvSpPr>
          <p:nvPr>
            <p:ph type="subTitle" idx="4"/>
          </p:nvPr>
        </p:nvSpPr>
        <p:spPr>
          <a:xfrm>
            <a:off x="1573800"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8" name="Google Shape;158;p15"/>
          <p:cNvSpPr txBox="1">
            <a:spLocks noGrp="1"/>
          </p:cNvSpPr>
          <p:nvPr>
            <p:ph type="subTitle" idx="5"/>
          </p:nvPr>
        </p:nvSpPr>
        <p:spPr>
          <a:xfrm>
            <a:off x="1573800"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9" name="Google Shape;159;p15"/>
          <p:cNvSpPr txBox="1">
            <a:spLocks noGrp="1"/>
          </p:cNvSpPr>
          <p:nvPr>
            <p:ph type="title" idx="6" hasCustomPrompt="1"/>
          </p:nvPr>
        </p:nvSpPr>
        <p:spPr>
          <a:xfrm>
            <a:off x="718284"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0" name="Google Shape;160;p15"/>
          <p:cNvSpPr txBox="1">
            <a:spLocks noGrp="1"/>
          </p:cNvSpPr>
          <p:nvPr>
            <p:ph type="subTitle" idx="7"/>
          </p:nvPr>
        </p:nvSpPr>
        <p:spPr>
          <a:xfrm>
            <a:off x="1573800"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1" name="Google Shape;161;p15"/>
          <p:cNvSpPr txBox="1">
            <a:spLocks noGrp="1"/>
          </p:cNvSpPr>
          <p:nvPr>
            <p:ph type="subTitle" idx="8"/>
          </p:nvPr>
        </p:nvSpPr>
        <p:spPr>
          <a:xfrm>
            <a:off x="1573800"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2" name="Google Shape;162;p15"/>
          <p:cNvSpPr txBox="1">
            <a:spLocks noGrp="1"/>
          </p:cNvSpPr>
          <p:nvPr>
            <p:ph type="title" idx="9" hasCustomPrompt="1"/>
          </p:nvPr>
        </p:nvSpPr>
        <p:spPr>
          <a:xfrm>
            <a:off x="718284"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3" name="Google Shape;163;p15"/>
          <p:cNvSpPr txBox="1">
            <a:spLocks noGrp="1"/>
          </p:cNvSpPr>
          <p:nvPr>
            <p:ph type="subTitle" idx="13"/>
          </p:nvPr>
        </p:nvSpPr>
        <p:spPr>
          <a:xfrm>
            <a:off x="5261925"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4" name="Google Shape;164;p15"/>
          <p:cNvSpPr txBox="1">
            <a:spLocks noGrp="1"/>
          </p:cNvSpPr>
          <p:nvPr>
            <p:ph type="subTitle" idx="14"/>
          </p:nvPr>
        </p:nvSpPr>
        <p:spPr>
          <a:xfrm>
            <a:off x="5261925"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5" name="Google Shape;165;p15"/>
          <p:cNvSpPr txBox="1">
            <a:spLocks noGrp="1"/>
          </p:cNvSpPr>
          <p:nvPr>
            <p:ph type="title" idx="15" hasCustomPrompt="1"/>
          </p:nvPr>
        </p:nvSpPr>
        <p:spPr>
          <a:xfrm>
            <a:off x="4406409"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6" name="Google Shape;166;p15"/>
          <p:cNvSpPr txBox="1">
            <a:spLocks noGrp="1"/>
          </p:cNvSpPr>
          <p:nvPr>
            <p:ph type="subTitle" idx="16"/>
          </p:nvPr>
        </p:nvSpPr>
        <p:spPr>
          <a:xfrm>
            <a:off x="5261925"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7" name="Google Shape;167;p15"/>
          <p:cNvSpPr txBox="1">
            <a:spLocks noGrp="1"/>
          </p:cNvSpPr>
          <p:nvPr>
            <p:ph type="subTitle" idx="17"/>
          </p:nvPr>
        </p:nvSpPr>
        <p:spPr>
          <a:xfrm>
            <a:off x="5261925"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8" name="Google Shape;168;p15"/>
          <p:cNvSpPr txBox="1">
            <a:spLocks noGrp="1"/>
          </p:cNvSpPr>
          <p:nvPr>
            <p:ph type="title" idx="18" hasCustomPrompt="1"/>
          </p:nvPr>
        </p:nvSpPr>
        <p:spPr>
          <a:xfrm>
            <a:off x="4406409"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9" name="Google Shape;169;p15"/>
          <p:cNvSpPr txBox="1">
            <a:spLocks noGrp="1"/>
          </p:cNvSpPr>
          <p:nvPr>
            <p:ph type="subTitle" idx="19"/>
          </p:nvPr>
        </p:nvSpPr>
        <p:spPr>
          <a:xfrm>
            <a:off x="5261925"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0" name="Google Shape;170;p15"/>
          <p:cNvSpPr txBox="1">
            <a:spLocks noGrp="1"/>
          </p:cNvSpPr>
          <p:nvPr>
            <p:ph type="subTitle" idx="20"/>
          </p:nvPr>
        </p:nvSpPr>
        <p:spPr>
          <a:xfrm>
            <a:off x="5261925"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1" name="Google Shape;171;p15"/>
          <p:cNvSpPr txBox="1">
            <a:spLocks noGrp="1"/>
          </p:cNvSpPr>
          <p:nvPr>
            <p:ph type="title" idx="21" hasCustomPrompt="1"/>
          </p:nvPr>
        </p:nvSpPr>
        <p:spPr>
          <a:xfrm>
            <a:off x="4406409"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long text">
  <p:cSld name="CUSTOM_3">
    <p:spTree>
      <p:nvGrpSpPr>
        <p:cNvPr id="1" name="Shape 237"/>
        <p:cNvGrpSpPr/>
        <p:nvPr/>
      </p:nvGrpSpPr>
      <p:grpSpPr>
        <a:xfrm>
          <a:off x="0" y="0"/>
          <a:ext cx="0" cy="0"/>
          <a:chOff x="0" y="0"/>
          <a:chExt cx="0" cy="0"/>
        </a:xfrm>
      </p:grpSpPr>
      <p:grpSp>
        <p:nvGrpSpPr>
          <p:cNvPr id="238" name="Google Shape;238;p21"/>
          <p:cNvGrpSpPr/>
          <p:nvPr/>
        </p:nvGrpSpPr>
        <p:grpSpPr>
          <a:xfrm>
            <a:off x="-2134953" y="-2232526"/>
            <a:ext cx="13005666" cy="9144743"/>
            <a:chOff x="-2134953" y="-2232526"/>
            <a:chExt cx="13005666" cy="9144743"/>
          </a:xfrm>
        </p:grpSpPr>
        <p:sp>
          <p:nvSpPr>
            <p:cNvPr id="239" name="Google Shape;239;p21"/>
            <p:cNvSpPr/>
            <p:nvPr/>
          </p:nvSpPr>
          <p:spPr>
            <a:xfrm rot="1514180">
              <a:off x="7764459" y="-1823388"/>
              <a:ext cx="2508827" cy="263372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rot="1514383">
              <a:off x="-1786388" y="4539304"/>
              <a:ext cx="1913798" cy="206337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rot="1514383">
              <a:off x="-1156102" y="4179892"/>
              <a:ext cx="1866179" cy="226273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rot="1514383">
              <a:off x="-1432077" y="4117600"/>
              <a:ext cx="2157231" cy="22646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rot="1430415">
              <a:off x="8011433" y="-1439033"/>
              <a:ext cx="2205009" cy="237735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rot="1430415">
              <a:off x="8285431" y="-1252560"/>
              <a:ext cx="2150144" cy="260704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21"/>
          <p:cNvSpPr txBox="1">
            <a:spLocks noGrp="1"/>
          </p:cNvSpPr>
          <p:nvPr>
            <p:ph type="subTitle" idx="1"/>
          </p:nvPr>
        </p:nvSpPr>
        <p:spPr>
          <a:xfrm>
            <a:off x="625650" y="1048041"/>
            <a:ext cx="7689900" cy="35286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1200"/>
              <a:buFont typeface="Livvic"/>
              <a:buAutoNum type="arabicPeriod"/>
              <a:defRPr sz="1200"/>
            </a:lvl1pPr>
            <a:lvl2pPr lvl="1">
              <a:spcBef>
                <a:spcPts val="0"/>
              </a:spcBef>
              <a:spcAft>
                <a:spcPts val="0"/>
              </a:spcAft>
              <a:buClr>
                <a:srgbClr val="434343"/>
              </a:buClr>
              <a:buSzPts val="1200"/>
              <a:buFont typeface="Roboto Condensed Light"/>
              <a:buAutoNum type="alphaLcPeriod"/>
              <a:defRPr/>
            </a:lvl2pPr>
            <a:lvl3pPr lvl="2">
              <a:spcBef>
                <a:spcPts val="0"/>
              </a:spcBef>
              <a:spcAft>
                <a:spcPts val="0"/>
              </a:spcAft>
              <a:buClr>
                <a:srgbClr val="434343"/>
              </a:buClr>
              <a:buSzPts val="1200"/>
              <a:buFont typeface="Roboto Condensed Light"/>
              <a:buAutoNum type="romanLcPeriod"/>
              <a:defRPr/>
            </a:lvl3pPr>
            <a:lvl4pPr lvl="3">
              <a:spcBef>
                <a:spcPts val="0"/>
              </a:spcBef>
              <a:spcAft>
                <a:spcPts val="0"/>
              </a:spcAft>
              <a:buClr>
                <a:srgbClr val="434343"/>
              </a:buClr>
              <a:buSzPts val="1200"/>
              <a:buFont typeface="Roboto Condensed Light"/>
              <a:buAutoNum type="arabicPeriod"/>
              <a:defRPr/>
            </a:lvl4pPr>
            <a:lvl5pPr lvl="4">
              <a:spcBef>
                <a:spcPts val="0"/>
              </a:spcBef>
              <a:spcAft>
                <a:spcPts val="0"/>
              </a:spcAft>
              <a:buClr>
                <a:srgbClr val="434343"/>
              </a:buClr>
              <a:buSzPts val="1200"/>
              <a:buFont typeface="Roboto Condensed Light"/>
              <a:buAutoNum type="alphaLcPeriod"/>
              <a:defRPr/>
            </a:lvl5pPr>
            <a:lvl6pPr lvl="5">
              <a:spcBef>
                <a:spcPts val="0"/>
              </a:spcBef>
              <a:spcAft>
                <a:spcPts val="0"/>
              </a:spcAft>
              <a:buClr>
                <a:srgbClr val="434343"/>
              </a:buClr>
              <a:buSzPts val="1200"/>
              <a:buFont typeface="Roboto Condensed Light"/>
              <a:buAutoNum type="romanLcPeriod"/>
              <a:defRPr/>
            </a:lvl6pPr>
            <a:lvl7pPr lvl="6">
              <a:spcBef>
                <a:spcPts val="0"/>
              </a:spcBef>
              <a:spcAft>
                <a:spcPts val="0"/>
              </a:spcAft>
              <a:buClr>
                <a:srgbClr val="434343"/>
              </a:buClr>
              <a:buSzPts val="1200"/>
              <a:buFont typeface="Roboto Condensed Light"/>
              <a:buAutoNum type="arabicPeriod"/>
              <a:defRPr/>
            </a:lvl7pPr>
            <a:lvl8pPr lvl="7">
              <a:spcBef>
                <a:spcPts val="0"/>
              </a:spcBef>
              <a:spcAft>
                <a:spcPts val="0"/>
              </a:spcAft>
              <a:buClr>
                <a:srgbClr val="434343"/>
              </a:buClr>
              <a:buSzPts val="1200"/>
              <a:buFont typeface="Roboto Condensed Light"/>
              <a:buAutoNum type="alphaLcPeriod"/>
              <a:defRPr/>
            </a:lvl8pPr>
            <a:lvl9pPr lvl="8">
              <a:spcBef>
                <a:spcPts val="0"/>
              </a:spcBef>
              <a:spcAft>
                <a:spcPts val="0"/>
              </a:spcAft>
              <a:buClr>
                <a:srgbClr val="434343"/>
              </a:buClr>
              <a:buSzPts val="1200"/>
              <a:buFont typeface="Roboto Condensed Light"/>
              <a:buAutoNum type="romanLcPeriod"/>
              <a:defRPr/>
            </a:lvl9pPr>
          </a:lstStyle>
          <a:p>
            <a:endParaRPr/>
          </a:p>
        </p:txBody>
      </p:sp>
      <p:sp>
        <p:nvSpPr>
          <p:cNvPr id="246" name="Google Shape;246;p21"/>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28400" y="445025"/>
            <a:ext cx="74871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1pPr>
            <a:lvl2pPr lvl="1"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2pPr>
            <a:lvl3pPr lvl="2"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3pPr>
            <a:lvl4pPr lvl="3"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4pPr>
            <a:lvl5pPr lvl="4"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5pPr>
            <a:lvl6pPr lvl="5"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6pPr>
            <a:lvl7pPr lvl="6"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7pPr>
            <a:lvl8pPr lvl="7"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8pPr>
            <a:lvl9pPr lvl="8"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828400" y="1808575"/>
            <a:ext cx="7487100" cy="2760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1pPr>
            <a:lvl2pPr marL="914400" lvl="1"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2pPr>
            <a:lvl3pPr marL="1371600" lvl="2"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3pPr>
            <a:lvl4pPr marL="1828800" lvl="3"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4pPr>
            <a:lvl5pPr marL="2286000" lvl="4"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5pPr>
            <a:lvl6pPr marL="2743200" lvl="5"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6pPr>
            <a:lvl7pPr marL="3200400" lvl="6"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7pPr>
            <a:lvl8pPr marL="3657600" lvl="7"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8pPr>
            <a:lvl9pPr marL="4114800" lvl="8"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8" r:id="rId3"/>
    <p:sldLayoutId id="2147483659" r:id="rId4"/>
    <p:sldLayoutId id="2147483660" r:id="rId5"/>
    <p:sldLayoutId id="2147483661" r:id="rId6"/>
    <p:sldLayoutId id="214748366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0.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2.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3.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4.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5.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3.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6.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7.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8.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5" name="Google Shape;425;p38"/>
          <p:cNvSpPr txBox="1">
            <a:spLocks noGrp="1"/>
          </p:cNvSpPr>
          <p:nvPr>
            <p:ph type="title"/>
          </p:nvPr>
        </p:nvSpPr>
        <p:spPr>
          <a:xfrm>
            <a:off x="2439450" y="1456446"/>
            <a:ext cx="42651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Creating an Epidemic Model</a:t>
            </a:r>
            <a:endParaRPr dirty="0"/>
          </a:p>
        </p:txBody>
      </p:sp>
      <p:sp>
        <p:nvSpPr>
          <p:cNvPr id="426" name="Google Shape;426;p38"/>
          <p:cNvSpPr txBox="1">
            <a:spLocks noGrp="1"/>
          </p:cNvSpPr>
          <p:nvPr>
            <p:ph type="subTitle" idx="1"/>
          </p:nvPr>
        </p:nvSpPr>
        <p:spPr>
          <a:xfrm>
            <a:off x="3133400" y="2901101"/>
            <a:ext cx="2877300" cy="64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Steven Blythe</a:t>
            </a:r>
            <a:endParaRPr dirty="0"/>
          </a:p>
        </p:txBody>
      </p:sp>
    </p:spTree>
    <p:extLst>
      <p:ext uri="{BB962C8B-B14F-4D97-AF65-F5344CB8AC3E}">
        <p14:creationId xmlns:p14="http://schemas.microsoft.com/office/powerpoint/2010/main" val="3478983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564195" y="1079300"/>
                <a:ext cx="7689900" cy="3791280"/>
              </a:xfrm>
            </p:spPr>
            <p:txBody>
              <a:bodyPr/>
              <a:lstStyle/>
              <a:p>
                <a:pPr marL="139700" indent="0" algn="ctr">
                  <a:lnSpc>
                    <a:spcPct val="150000"/>
                  </a:lnSpc>
                  <a:spcAft>
                    <a:spcPts val="1200"/>
                  </a:spcAft>
                  <a:buNone/>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𝑑𝑃</m:t>
                          </m:r>
                        </m:num>
                        <m:den>
                          <m:r>
                            <a:rPr lang="en-US" sz="1600" b="0" i="1" smtClean="0">
                              <a:latin typeface="Cambria Math" panose="02040503050406030204" pitchFamily="18" charset="0"/>
                            </a:rPr>
                            <m:t>𝑑𝑡</m:t>
                          </m:r>
                        </m:den>
                      </m:f>
                      <m:r>
                        <a:rPr lang="en-US" sz="1600" b="0" i="1" smtClean="0">
                          <a:latin typeface="Cambria Math" panose="02040503050406030204" pitchFamily="18" charset="0"/>
                        </a:rPr>
                        <m:t>=</m:t>
                      </m:r>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𝑘</m:t>
                      </m:r>
                    </m:oMath>
                  </m:oMathPara>
                </a14:m>
                <a:endParaRPr lang="en-US" dirty="0"/>
              </a:p>
              <a:p>
                <a:pPr>
                  <a:lnSpc>
                    <a:spcPct val="150000"/>
                  </a:lnSpc>
                  <a:spcAft>
                    <a:spcPts val="1200"/>
                  </a:spcAft>
                </a:pPr>
                <a:r>
                  <a:rPr lang="en-US" dirty="0"/>
                  <a:t>When is our model negative?</a:t>
                </a:r>
              </a:p>
              <a:p>
                <a:pPr>
                  <a:lnSpc>
                    <a:spcPct val="150000"/>
                  </a:lnSpc>
                  <a:spcAft>
                    <a:spcPts val="1200"/>
                  </a:spcAft>
                </a:pPr>
                <a:r>
                  <a:rPr lang="en-US" dirty="0"/>
                  <a:t>If our population growth model is negative, our population is negative.</a:t>
                </a:r>
              </a:p>
              <a:p>
                <a:pPr>
                  <a:lnSpc>
                    <a:spcPct val="150000"/>
                  </a:lnSpc>
                  <a:spcAft>
                    <a:spcPts val="1200"/>
                  </a:spcAft>
                </a:pPr>
                <a:r>
                  <a:rPr lang="en-US" dirty="0"/>
                  <a:t>When we look at population, we want to look at the first quadrant.</a:t>
                </a:r>
              </a:p>
              <a:p>
                <a:pPr>
                  <a:lnSpc>
                    <a:spcPct val="150000"/>
                  </a:lnSpc>
                  <a:spcAft>
                    <a:spcPts val="1200"/>
                  </a:spcAft>
                </a:pPr>
                <a:r>
                  <a:rPr lang="en-US" dirty="0"/>
                  <a:t>We know our change; how can we graph our equation?</a:t>
                </a:r>
              </a:p>
              <a:p>
                <a:pPr lvl="1">
                  <a:lnSpc>
                    <a:spcPct val="150000"/>
                  </a:lnSpc>
                  <a:spcAft>
                    <a:spcPts val="1200"/>
                  </a:spcAft>
                </a:pPr>
                <a:r>
                  <a:rPr lang="en-US" dirty="0"/>
                  <a:t>Will our graph produce a linear equation? Quadratic?</a:t>
                </a:r>
              </a:p>
              <a:p>
                <a:pPr marL="596900" lvl="1" indent="0">
                  <a:lnSpc>
                    <a:spcPct val="150000"/>
                  </a:lnSpc>
                  <a:spcAft>
                    <a:spcPts val="1200"/>
                  </a:spcAft>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𝑐𝑒</m:t>
                          </m:r>
                        </m:e>
                        <m:sup>
                          <m:r>
                            <a:rPr lang="en-US" sz="1400" b="0" i="1" smtClean="0">
                              <a:latin typeface="Cambria Math" panose="02040503050406030204" pitchFamily="18" charset="0"/>
                            </a:rPr>
                            <m:t>𝑘𝑡</m:t>
                          </m:r>
                        </m:sup>
                      </m:sSup>
                    </m:oMath>
                  </m:oMathPara>
                </a14:m>
                <a:endParaRPr lang="en-US" dirty="0"/>
              </a:p>
              <a:p>
                <a:pPr lvl="1">
                  <a:lnSpc>
                    <a:spcPct val="150000"/>
                  </a:lnSpc>
                  <a:spcAft>
                    <a:spcPts val="1200"/>
                  </a:spcAft>
                </a:pPr>
                <a:endParaRPr lang="en-US" dirty="0"/>
              </a:p>
            </p:txBody>
          </p:sp>
        </mc:Choice>
        <mc:Fallback xmlns="">
          <p:sp>
            <p:nvSpPr>
              <p:cNvPr id="2" name="Subtitle 1">
                <a:extLst>
                  <a:ext uri="{FF2B5EF4-FFF2-40B4-BE49-F238E27FC236}">
                    <a16:creationId xmlns:a16="http://schemas.microsoft.com/office/drawing/2014/main" id="{7C9BD2A9-A9AC-4088-A8F6-41E21F0ABBFB}"/>
                  </a:ext>
                </a:extLst>
              </p:cNvPr>
              <p:cNvSpPr>
                <a:spLocks noGrp="1" noRot="1" noChangeAspect="1" noMove="1" noResize="1" noEditPoints="1" noAdjustHandles="1" noChangeArrowheads="1" noChangeShapeType="1" noTextEdit="1"/>
              </p:cNvSpPr>
              <p:nvPr>
                <p:ph type="subTitle" idx="1"/>
              </p:nvPr>
            </p:nvSpPr>
            <p:spPr>
              <a:xfrm>
                <a:off x="564195" y="1079300"/>
                <a:ext cx="7689900" cy="3791280"/>
              </a:xfrm>
              <a:blipFill>
                <a:blip r:embed="rId3"/>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Finding Meaning In Our Models</a:t>
            </a:r>
          </a:p>
        </p:txBody>
      </p:sp>
    </p:spTree>
    <p:extLst>
      <p:ext uri="{BB962C8B-B14F-4D97-AF65-F5344CB8AC3E}">
        <p14:creationId xmlns:p14="http://schemas.microsoft.com/office/powerpoint/2010/main" val="2916325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564195" y="1079300"/>
                <a:ext cx="7689900" cy="3791280"/>
              </a:xfrm>
            </p:spPr>
            <p:txBody>
              <a:bodyPr/>
              <a:lstStyle/>
              <a:p>
                <a:pPr marL="139700" indent="0" algn="ctr">
                  <a:lnSpc>
                    <a:spcPct val="150000"/>
                  </a:lnSpc>
                  <a:spcAft>
                    <a:spcPts val="1200"/>
                  </a:spcAft>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𝑃</m:t>
                      </m:r>
                      <m:r>
                        <a:rPr lang="en-US" sz="2000" i="1" smtClean="0">
                          <a:latin typeface="Cambria Math" panose="02040503050406030204" pitchFamily="18" charset="0"/>
                        </a:rPr>
                        <m:t>(</m:t>
                      </m:r>
                      <m:r>
                        <a:rPr lang="en-US" sz="2000" i="1" smtClean="0">
                          <a:latin typeface="Cambria Math" panose="02040503050406030204" pitchFamily="18" charset="0"/>
                        </a:rPr>
                        <m:t>𝑡</m:t>
                      </m:r>
                      <m:r>
                        <a:rPr lang="en-US" sz="200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𝑐𝑒</m:t>
                          </m:r>
                        </m:e>
                        <m:sup>
                          <m:r>
                            <a:rPr lang="en-US" sz="2000" i="1">
                              <a:latin typeface="Cambria Math" panose="02040503050406030204" pitchFamily="18" charset="0"/>
                            </a:rPr>
                            <m:t>𝑘𝑡</m:t>
                          </m:r>
                        </m:sup>
                      </m:sSup>
                    </m:oMath>
                  </m:oMathPara>
                </a14:m>
                <a:endParaRPr lang="en-US" dirty="0"/>
              </a:p>
              <a:p>
                <a:pPr>
                  <a:lnSpc>
                    <a:spcPct val="150000"/>
                  </a:lnSpc>
                  <a:spcAft>
                    <a:spcPts val="1200"/>
                  </a:spcAft>
                </a:pPr>
                <a:r>
                  <a:rPr lang="en-US" dirty="0"/>
                  <a:t>What does this new equation mean?</a:t>
                </a:r>
              </a:p>
              <a:p>
                <a:pPr lvl="1">
                  <a:lnSpc>
                    <a:spcPct val="150000"/>
                  </a:lnSpc>
                  <a:spcAft>
                    <a:spcPts val="1200"/>
                  </a:spcAft>
                </a:pPr>
                <a:r>
                  <a:rPr lang="en-US" dirty="0"/>
                  <a:t>k = Growth Constant</a:t>
                </a:r>
              </a:p>
              <a:p>
                <a:pPr lvl="1">
                  <a:lnSpc>
                    <a:spcPct val="150000"/>
                  </a:lnSpc>
                  <a:spcAft>
                    <a:spcPts val="1200"/>
                  </a:spcAft>
                </a:pPr>
                <a:r>
                  <a:rPr lang="en-US" dirty="0"/>
                  <a:t>c = Integrated Constant</a:t>
                </a:r>
              </a:p>
              <a:p>
                <a:pPr lvl="1">
                  <a:lnSpc>
                    <a:spcPct val="150000"/>
                  </a:lnSpc>
                  <a:spcAft>
                    <a:spcPts val="1200"/>
                  </a:spcAft>
                </a:pPr>
                <a:r>
                  <a:rPr lang="en-US" dirty="0"/>
                  <a:t>t = Time</a:t>
                </a:r>
              </a:p>
              <a:p>
                <a:pPr>
                  <a:lnSpc>
                    <a:spcPct val="150000"/>
                  </a:lnSpc>
                  <a:spcAft>
                    <a:spcPts val="1200"/>
                  </a:spcAft>
                </a:pPr>
                <a:r>
                  <a:rPr lang="en-US" dirty="0"/>
                  <a:t>If we know our population at the start of time, we can find our particular solution:</a:t>
                </a:r>
              </a:p>
              <a:p>
                <a:pPr lvl="1">
                  <a:lnSpc>
                    <a:spcPct val="150000"/>
                  </a:lnSpc>
                  <a:spcAft>
                    <a:spcPts val="1200"/>
                  </a:spcAft>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𝑘</m:t>
                        </m:r>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 if our initial population is 100: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100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𝑘</m:t>
                        </m:r>
                        <m:r>
                          <a:rPr lang="en-US" b="0" i="1" smtClean="0">
                            <a:latin typeface="Cambria Math" panose="02040503050406030204" pitchFamily="18" charset="0"/>
                          </a:rPr>
                          <m:t>𝑡</m:t>
                        </m:r>
                      </m:sup>
                    </m:sSup>
                  </m:oMath>
                </a14:m>
                <a:endParaRPr lang="en-US" dirty="0"/>
              </a:p>
              <a:p>
                <a:pPr lvl="1">
                  <a:lnSpc>
                    <a:spcPct val="150000"/>
                  </a:lnSpc>
                  <a:spcAft>
                    <a:spcPts val="1200"/>
                  </a:spcAft>
                </a:pP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=0.2,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e>
                    </m:d>
                    <m:r>
                      <a:rPr lang="en-US" b="0" i="1" smtClean="0">
                        <a:latin typeface="Cambria Math" panose="02040503050406030204" pitchFamily="18" charset="0"/>
                      </a:rPr>
                      <m:t>=100,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10</m:t>
                        </m:r>
                      </m:e>
                    </m:d>
                    <m:r>
                      <a:rPr lang="en-US" b="0" i="1" smtClean="0">
                        <a:latin typeface="Cambria Math" panose="02040503050406030204" pitchFamily="18" charset="0"/>
                      </a:rPr>
                      <m:t>=100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0.2∗10</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739</m:t>
                    </m:r>
                  </m:oMath>
                </a14:m>
                <a:endParaRPr lang="en-US" dirty="0"/>
              </a:p>
              <a:p>
                <a:pPr lvl="1">
                  <a:lnSpc>
                    <a:spcPct val="150000"/>
                  </a:lnSpc>
                  <a:spcAft>
                    <a:spcPts val="1200"/>
                  </a:spcAft>
                </a:pPr>
                <a:endParaRPr lang="en-US" dirty="0"/>
              </a:p>
            </p:txBody>
          </p:sp>
        </mc:Choice>
        <mc:Fallback>
          <p:sp>
            <p:nvSpPr>
              <p:cNvPr id="2" name="Subtitle 1">
                <a:extLst>
                  <a:ext uri="{FF2B5EF4-FFF2-40B4-BE49-F238E27FC236}">
                    <a16:creationId xmlns:a16="http://schemas.microsoft.com/office/drawing/2014/main" id="{7C9BD2A9-A9AC-4088-A8F6-41E21F0ABBFB}"/>
                  </a:ext>
                </a:extLst>
              </p:cNvPr>
              <p:cNvSpPr>
                <a:spLocks noGrp="1" noRot="1" noChangeAspect="1" noMove="1" noResize="1" noEditPoints="1" noAdjustHandles="1" noChangeArrowheads="1" noChangeShapeType="1" noTextEdit="1"/>
              </p:cNvSpPr>
              <p:nvPr>
                <p:ph type="subTitle" idx="1"/>
              </p:nvPr>
            </p:nvSpPr>
            <p:spPr>
              <a:xfrm>
                <a:off x="564195" y="1079300"/>
                <a:ext cx="7689900" cy="3791280"/>
              </a:xfrm>
              <a:blipFill>
                <a:blip r:embed="rId3"/>
                <a:stretch>
                  <a:fillRect b="-128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Finding Meaning In Our Models</a:t>
            </a:r>
          </a:p>
        </p:txBody>
      </p:sp>
    </p:spTree>
    <p:extLst>
      <p:ext uri="{BB962C8B-B14F-4D97-AF65-F5344CB8AC3E}">
        <p14:creationId xmlns:p14="http://schemas.microsoft.com/office/powerpoint/2010/main" val="3209427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GRAPH</a:t>
            </a:r>
            <a:endParaRPr dirty="0"/>
          </a:p>
        </p:txBody>
      </p:sp>
      <p:pic>
        <p:nvPicPr>
          <p:cNvPr id="4" name="ExponentialGrowth">
            <a:hlinkClick r:id="" action="ppaction://media"/>
            <a:extLst>
              <a:ext uri="{FF2B5EF4-FFF2-40B4-BE49-F238E27FC236}">
                <a16:creationId xmlns:a16="http://schemas.microsoft.com/office/drawing/2014/main" id="{DBFCAB2E-B077-41FE-816E-7C68FFA3E3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12869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583929" y="1079300"/>
                <a:ext cx="7689900" cy="3791280"/>
              </a:xfrm>
            </p:spPr>
            <p:txBody>
              <a:bodyPr/>
              <a:lstStyle/>
              <a:p>
                <a:pPr marL="139700" indent="0" algn="ctr">
                  <a:spcAft>
                    <a:spcPts val="1200"/>
                  </a:spcAft>
                  <a:buNone/>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𝑑𝑃</m:t>
                          </m:r>
                        </m:num>
                        <m:den>
                          <m:r>
                            <a:rPr lang="en-US" sz="2000" i="1">
                              <a:latin typeface="Cambria Math" panose="02040503050406030204" pitchFamily="18" charset="0"/>
                            </a:rPr>
                            <m:t>𝑑𝑡</m:t>
                          </m:r>
                        </m:den>
                      </m:f>
                      <m:r>
                        <a:rPr lang="en-US" sz="2000" i="1">
                          <a:latin typeface="Cambria Math" panose="02040503050406030204" pitchFamily="18" charset="0"/>
                        </a:rPr>
                        <m:t>=</m:t>
                      </m:r>
                      <m:r>
                        <a:rPr lang="en-US" sz="2000" i="1">
                          <a:latin typeface="Cambria Math" panose="02040503050406030204" pitchFamily="18" charset="0"/>
                        </a:rPr>
                        <m:t>𝑘𝑃</m:t>
                      </m:r>
                    </m:oMath>
                  </m:oMathPara>
                </a14:m>
                <a:endParaRPr lang="en-US" sz="2000" dirty="0"/>
              </a:p>
              <a:p>
                <a:pPr>
                  <a:lnSpc>
                    <a:spcPct val="150000"/>
                  </a:lnSpc>
                  <a:spcAft>
                    <a:spcPts val="1200"/>
                  </a:spcAft>
                </a:pPr>
                <a:r>
                  <a:rPr lang="en-US" dirty="0"/>
                  <a:t>Looking at our differential equation, should we expect our model to work in the real world?</a:t>
                </a:r>
              </a:p>
              <a:p>
                <a:pPr>
                  <a:lnSpc>
                    <a:spcPct val="150000"/>
                  </a:lnSpc>
                  <a:spcAft>
                    <a:spcPts val="1200"/>
                  </a:spcAft>
                </a:pPr>
                <a:r>
                  <a:rPr lang="en-US" dirty="0"/>
                  <a:t>How can we put a threshold to our growth?</a:t>
                </a:r>
              </a:p>
              <a:p>
                <a:pPr>
                  <a:lnSpc>
                    <a:spcPct val="150000"/>
                  </a:lnSpc>
                  <a:spcAft>
                    <a:spcPts val="1200"/>
                  </a:spcAft>
                </a:pPr>
                <a:r>
                  <a:rPr lang="en-US" dirty="0"/>
                  <a:t>Let us consider a threshold N</a:t>
                </a:r>
              </a:p>
              <a:p>
                <a:pPr lvl="1">
                  <a:lnSpc>
                    <a:spcPct val="150000"/>
                  </a:lnSpc>
                  <a:spcAft>
                    <a:spcPts val="1200"/>
                  </a:spcAft>
                </a:pPr>
                <a:r>
                  <a:rPr lang="en-US" dirty="0"/>
                  <a:t>If P &lt; N, let population grow: </a:t>
                </a:r>
                <a14:m>
                  <m:oMath xmlns:m="http://schemas.openxmlformats.org/officeDocument/2006/math">
                    <m:f>
                      <m:fPr>
                        <m:ctrlPr>
                          <a:rPr lang="en-US" sz="1400" i="1" smtClean="0">
                            <a:latin typeface="Cambria Math" panose="02040503050406030204" pitchFamily="18" charset="0"/>
                          </a:rPr>
                        </m:ctrlPr>
                      </m:fPr>
                      <m:num>
                        <m:r>
                          <a:rPr lang="en-US" sz="1400" i="1">
                            <a:latin typeface="Cambria Math" panose="02040503050406030204" pitchFamily="18" charset="0"/>
                          </a:rPr>
                          <m:t>𝑑𝑃</m:t>
                        </m:r>
                      </m:num>
                      <m:den>
                        <m:r>
                          <a:rPr lang="en-US" sz="1400" i="1">
                            <a:latin typeface="Cambria Math" panose="02040503050406030204" pitchFamily="18" charset="0"/>
                          </a:rPr>
                          <m:t>𝑑𝑡</m:t>
                        </m:r>
                      </m:den>
                    </m:f>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𝑘𝑃</m:t>
                    </m:r>
                  </m:oMath>
                </a14:m>
                <a:endParaRPr lang="en-US" dirty="0"/>
              </a:p>
              <a:p>
                <a:pPr lvl="1">
                  <a:lnSpc>
                    <a:spcPct val="150000"/>
                  </a:lnSpc>
                  <a:spcAft>
                    <a:spcPts val="1200"/>
                  </a:spcAft>
                </a:pPr>
                <a:r>
                  <a:rPr lang="en-US" dirty="0"/>
                  <a:t>If P = N, let our population growth become stagnant</a:t>
                </a:r>
              </a:p>
              <a:p>
                <a:pPr lvl="1">
                  <a:lnSpc>
                    <a:spcPct val="150000"/>
                  </a:lnSpc>
                  <a:spcAft>
                    <a:spcPts val="1200"/>
                  </a:spcAft>
                </a:pPr>
                <a:r>
                  <a:rPr lang="en-US" dirty="0"/>
                  <a:t>If P &gt; N, let population decrease: </a:t>
                </a:r>
                <a14:m>
                  <m:oMath xmlns:m="http://schemas.openxmlformats.org/officeDocument/2006/math">
                    <m:f>
                      <m:fPr>
                        <m:ctrlPr>
                          <a:rPr lang="en-US" sz="1400" i="1" smtClean="0">
                            <a:latin typeface="Cambria Math" panose="02040503050406030204" pitchFamily="18" charset="0"/>
                          </a:rPr>
                        </m:ctrlPr>
                      </m:fPr>
                      <m:num>
                        <m:r>
                          <a:rPr lang="en-US" sz="1400" i="1">
                            <a:latin typeface="Cambria Math" panose="02040503050406030204" pitchFamily="18" charset="0"/>
                          </a:rPr>
                          <m:t>𝑑𝑃</m:t>
                        </m:r>
                      </m:num>
                      <m:den>
                        <m:r>
                          <a:rPr lang="en-US" sz="1400" i="1">
                            <a:latin typeface="Cambria Math" panose="02040503050406030204" pitchFamily="18" charset="0"/>
                          </a:rPr>
                          <m:t>𝑑𝑡</m:t>
                        </m:r>
                      </m:den>
                    </m:f>
                    <m:r>
                      <a:rPr lang="en-US" sz="1400" b="0" i="1" smtClean="0">
                        <a:latin typeface="Cambria Math" panose="02040503050406030204" pitchFamily="18" charset="0"/>
                      </a:rPr>
                      <m:t>&lt;0</m:t>
                    </m:r>
                  </m:oMath>
                </a14:m>
                <a:endParaRPr lang="en-US" dirty="0"/>
              </a:p>
            </p:txBody>
          </p:sp>
        </mc:Choice>
        <mc:Fallback>
          <p:sp>
            <p:nvSpPr>
              <p:cNvPr id="2" name="Subtitle 1">
                <a:extLst>
                  <a:ext uri="{FF2B5EF4-FFF2-40B4-BE49-F238E27FC236}">
                    <a16:creationId xmlns:a16="http://schemas.microsoft.com/office/drawing/2014/main" id="{7C9BD2A9-A9AC-4088-A8F6-41E21F0ABBFB}"/>
                  </a:ext>
                </a:extLst>
              </p:cNvPr>
              <p:cNvSpPr>
                <a:spLocks noGrp="1" noRot="1" noChangeAspect="1" noMove="1" noResize="1" noEditPoints="1" noAdjustHandles="1" noChangeArrowheads="1" noChangeShapeType="1" noTextEdit="1"/>
              </p:cNvSpPr>
              <p:nvPr>
                <p:ph type="subTitle" idx="1"/>
              </p:nvPr>
            </p:nvSpPr>
            <p:spPr>
              <a:xfrm>
                <a:off x="583929" y="1079300"/>
                <a:ext cx="7689900" cy="3791280"/>
              </a:xfrm>
              <a:blipFill>
                <a:blip r:embed="rId3"/>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Logistic Population Model</a:t>
            </a:r>
          </a:p>
        </p:txBody>
      </p:sp>
    </p:spTree>
    <p:extLst>
      <p:ext uri="{BB962C8B-B14F-4D97-AF65-F5344CB8AC3E}">
        <p14:creationId xmlns:p14="http://schemas.microsoft.com/office/powerpoint/2010/main" val="382566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583929" y="1079300"/>
                <a:ext cx="7689900" cy="3791280"/>
              </a:xfrm>
            </p:spPr>
            <p:txBody>
              <a:bodyPr/>
              <a:lstStyle/>
              <a:p>
                <a:pPr marL="139700" indent="0" algn="ctr">
                  <a:spcAft>
                    <a:spcPts val="1200"/>
                  </a:spcAft>
                  <a:buNone/>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𝑑𝑃</m:t>
                          </m:r>
                        </m:num>
                        <m:den>
                          <m:r>
                            <a:rPr lang="en-US" sz="2000" i="1">
                              <a:latin typeface="Cambria Math" panose="02040503050406030204" pitchFamily="18" charset="0"/>
                            </a:rPr>
                            <m:t>𝑑𝑡</m:t>
                          </m:r>
                        </m:den>
                      </m:f>
                      <m:r>
                        <a:rPr lang="en-US" sz="2000" i="1">
                          <a:latin typeface="Cambria Math" panose="02040503050406030204" pitchFamily="18" charset="0"/>
                        </a:rPr>
                        <m:t>=</m:t>
                      </m:r>
                      <m:r>
                        <a:rPr lang="en-US" sz="2000" i="1">
                          <a:latin typeface="Cambria Math" panose="02040503050406030204" pitchFamily="18" charset="0"/>
                        </a:rPr>
                        <m:t>𝑘𝑃</m:t>
                      </m:r>
                    </m:oMath>
                  </m:oMathPara>
                </a14:m>
                <a:endParaRPr lang="en-US" sz="2000" dirty="0"/>
              </a:p>
              <a:p>
                <a:r>
                  <a:rPr lang="en-US" dirty="0"/>
                  <a:t>If P &lt; N, we should expect a positive number, whereas if P &gt; N, we should expect a negative number.</a:t>
                </a:r>
              </a:p>
              <a:p>
                <a:pPr lvl="1">
                  <a:lnSpc>
                    <a:spcPct val="150000"/>
                  </a:lnSpc>
                  <a:spcAft>
                    <a:spcPts val="1200"/>
                  </a:spcAft>
                </a:pPr>
                <a14:m>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𝑁</m:t>
                        </m:r>
                      </m:den>
                    </m:f>
                  </m:oMath>
                </a14:m>
                <a:endParaRPr lang="en-US" dirty="0"/>
              </a:p>
              <a:p>
                <a:pPr>
                  <a:spcAft>
                    <a:spcPts val="1200"/>
                  </a:spcAft>
                </a:pPr>
                <a:r>
                  <a:rPr lang="en-US" dirty="0"/>
                  <a:t>We can append this term into our equation:</a:t>
                </a:r>
              </a:p>
              <a:p>
                <a:pPr lvl="1">
                  <a:spcAft>
                    <a:spcPts val="1200"/>
                  </a:spcAft>
                </a:pPr>
                <a14:m>
                  <m:oMath xmlns:m="http://schemas.openxmlformats.org/officeDocument/2006/math">
                    <m:f>
                      <m:fPr>
                        <m:ctrlPr>
                          <a:rPr lang="en-US" sz="1400" i="1" smtClean="0">
                            <a:latin typeface="Cambria Math" panose="02040503050406030204" pitchFamily="18" charset="0"/>
                          </a:rPr>
                        </m:ctrlPr>
                      </m:fPr>
                      <m:num>
                        <m:r>
                          <a:rPr lang="en-US" sz="1400" i="1">
                            <a:latin typeface="Cambria Math" panose="02040503050406030204" pitchFamily="18" charset="0"/>
                          </a:rPr>
                          <m:t>𝑑𝑃</m:t>
                        </m:r>
                      </m:num>
                      <m:den>
                        <m:r>
                          <a:rPr lang="en-US" sz="1400" i="1">
                            <a:latin typeface="Cambria Math" panose="02040503050406030204" pitchFamily="18" charset="0"/>
                          </a:rPr>
                          <m:t>𝑑𝑡</m:t>
                        </m:r>
                      </m:den>
                    </m:f>
                    <m:r>
                      <a:rPr lang="en-US" sz="1400" i="1">
                        <a:latin typeface="Cambria Math" panose="02040503050406030204" pitchFamily="18" charset="0"/>
                      </a:rPr>
                      <m:t>=</m:t>
                    </m:r>
                    <m:r>
                      <a:rPr lang="en-US" sz="1400" i="1">
                        <a:latin typeface="Cambria Math" panose="02040503050406030204" pitchFamily="18" charset="0"/>
                      </a:rPr>
                      <m:t>𝑘𝑃</m:t>
                    </m:r>
                    <m:r>
                      <a:rPr lang="en-US" sz="1400" b="0" i="1" smtClean="0">
                        <a:latin typeface="Cambria Math" panose="02040503050406030204" pitchFamily="18" charset="0"/>
                      </a:rPr>
                      <m:t>(1 −</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𝑃</m:t>
                        </m:r>
                      </m:num>
                      <m:den>
                        <m:r>
                          <a:rPr lang="en-US" sz="1400" b="0" i="1" smtClean="0">
                            <a:latin typeface="Cambria Math" panose="02040503050406030204" pitchFamily="18" charset="0"/>
                          </a:rPr>
                          <m:t>𝑁</m:t>
                        </m:r>
                      </m:den>
                    </m:f>
                    <m:r>
                      <a:rPr lang="en-US" sz="1400" b="0" i="1" smtClean="0">
                        <a:latin typeface="Cambria Math" panose="02040503050406030204" pitchFamily="18" charset="0"/>
                      </a:rPr>
                      <m:t>)</m:t>
                    </m:r>
                  </m:oMath>
                </a14:m>
                <a:endParaRPr lang="en-US" dirty="0"/>
              </a:p>
              <a:p>
                <a:pPr>
                  <a:spcAft>
                    <a:spcPts val="1200"/>
                  </a:spcAft>
                </a:pPr>
                <a:r>
                  <a:rPr lang="en-US" dirty="0"/>
                  <a:t>The solved form for this equation is:</a:t>
                </a:r>
              </a:p>
              <a:p>
                <a:pPr lvl="1">
                  <a:spcAft>
                    <a:spcPts val="1200"/>
                  </a:spcAft>
                </a:pPr>
                <a14:m>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𝑁</m:t>
                        </m:r>
                      </m:num>
                      <m:den>
                        <m:r>
                          <a:rPr lang="en-US" sz="1400" b="0" i="1" smtClean="0">
                            <a:latin typeface="Cambria Math" panose="02040503050406030204" pitchFamily="18" charset="0"/>
                          </a:rPr>
                          <m:t>1 −</m:t>
                        </m:r>
                        <m:r>
                          <a:rPr lang="en-US" sz="1400" b="0" i="1" smtClean="0">
                            <a:latin typeface="Cambria Math" panose="02040503050406030204" pitchFamily="18" charset="0"/>
                          </a:rPr>
                          <m:t>𝑐</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𝑒</m:t>
                            </m:r>
                          </m:e>
                          <m:sup>
                            <m:r>
                              <a:rPr lang="en-US" sz="1400" b="0" i="1" smtClean="0">
                                <a:latin typeface="Cambria Math" panose="02040503050406030204" pitchFamily="18" charset="0"/>
                              </a:rPr>
                              <m:t>−</m:t>
                            </m:r>
                            <m:r>
                              <a:rPr lang="en-US" sz="1400" b="0" i="1" smtClean="0">
                                <a:latin typeface="Cambria Math" panose="02040503050406030204" pitchFamily="18" charset="0"/>
                              </a:rPr>
                              <m:t>𝑘𝑡</m:t>
                            </m:r>
                          </m:sup>
                        </m:sSup>
                      </m:den>
                    </m:f>
                  </m:oMath>
                </a14:m>
                <a:endParaRPr lang="en-US" sz="1400" dirty="0"/>
              </a:p>
            </p:txBody>
          </p:sp>
        </mc:Choice>
        <mc:Fallback>
          <p:sp>
            <p:nvSpPr>
              <p:cNvPr id="2" name="Subtitle 1">
                <a:extLst>
                  <a:ext uri="{FF2B5EF4-FFF2-40B4-BE49-F238E27FC236}">
                    <a16:creationId xmlns:a16="http://schemas.microsoft.com/office/drawing/2014/main" id="{7C9BD2A9-A9AC-4088-A8F6-41E21F0ABBFB}"/>
                  </a:ext>
                </a:extLst>
              </p:cNvPr>
              <p:cNvSpPr>
                <a:spLocks noGrp="1" noRot="1" noChangeAspect="1" noMove="1" noResize="1" noEditPoints="1" noAdjustHandles="1" noChangeArrowheads="1" noChangeShapeType="1" noTextEdit="1"/>
              </p:cNvSpPr>
              <p:nvPr>
                <p:ph type="subTitle" idx="1"/>
              </p:nvPr>
            </p:nvSpPr>
            <p:spPr>
              <a:xfrm>
                <a:off x="583929" y="1079300"/>
                <a:ext cx="7689900" cy="3791280"/>
              </a:xfrm>
              <a:blipFill>
                <a:blip r:embed="rId3"/>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Logistic Population Model</a:t>
            </a:r>
          </a:p>
        </p:txBody>
      </p:sp>
    </p:spTree>
    <p:extLst>
      <p:ext uri="{BB962C8B-B14F-4D97-AF65-F5344CB8AC3E}">
        <p14:creationId xmlns:p14="http://schemas.microsoft.com/office/powerpoint/2010/main" val="2681536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GRAPH</a:t>
            </a:r>
            <a:endParaRPr dirty="0"/>
          </a:p>
        </p:txBody>
      </p:sp>
      <p:pic>
        <p:nvPicPr>
          <p:cNvPr id="2" name="ExponentialDecay">
            <a:hlinkClick r:id="" action="ppaction://media"/>
            <a:extLst>
              <a:ext uri="{FF2B5EF4-FFF2-40B4-BE49-F238E27FC236}">
                <a16:creationId xmlns:a16="http://schemas.microsoft.com/office/drawing/2014/main" id="{31071EC3-24AD-44DF-BDB9-A8FC294881B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95130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583929" y="1079300"/>
            <a:ext cx="8224572" cy="3791280"/>
          </a:xfrm>
        </p:spPr>
        <p:txBody>
          <a:bodyPr/>
          <a:lstStyle/>
          <a:p>
            <a:pPr>
              <a:lnSpc>
                <a:spcPct val="150000"/>
              </a:lnSpc>
              <a:spcAft>
                <a:spcPts val="1200"/>
              </a:spcAft>
            </a:pPr>
            <a:r>
              <a:rPr lang="en-US" dirty="0"/>
              <a:t>How can we modify our model to include other variable factors?</a:t>
            </a:r>
          </a:p>
          <a:p>
            <a:pPr>
              <a:lnSpc>
                <a:spcPct val="150000"/>
              </a:lnSpc>
              <a:spcAft>
                <a:spcPts val="1200"/>
              </a:spcAft>
            </a:pPr>
            <a:r>
              <a:rPr lang="en-US" dirty="0"/>
              <a:t>We created a logistic population model which considers limited resources in a given area.</a:t>
            </a:r>
          </a:p>
          <a:p>
            <a:pPr>
              <a:lnSpc>
                <a:spcPct val="150000"/>
              </a:lnSpc>
              <a:spcAft>
                <a:spcPts val="1200"/>
              </a:spcAft>
            </a:pPr>
            <a:r>
              <a:rPr lang="en-US" dirty="0"/>
              <a:t>How can we model a rabbit population with a predator, such as a fox, in the area?</a:t>
            </a:r>
          </a:p>
          <a:p>
            <a:pPr>
              <a:spcAft>
                <a:spcPts val="600"/>
              </a:spcAft>
            </a:pPr>
            <a:r>
              <a:rPr lang="en-US" dirty="0"/>
              <a:t>We can make the following assumptions</a:t>
            </a:r>
          </a:p>
          <a:p>
            <a:pPr lvl="1">
              <a:lnSpc>
                <a:spcPct val="150000"/>
              </a:lnSpc>
            </a:pPr>
            <a:r>
              <a:rPr lang="en-US" dirty="0"/>
              <a:t>Rabbits will have unbounded growth.</a:t>
            </a:r>
          </a:p>
          <a:p>
            <a:pPr lvl="1">
              <a:lnSpc>
                <a:spcPct val="150000"/>
              </a:lnSpc>
            </a:pPr>
            <a:r>
              <a:rPr lang="en-US" dirty="0"/>
              <a:t>Rabbits lose a portion of its population proportional to Fox-Rabbit interactions</a:t>
            </a:r>
          </a:p>
          <a:p>
            <a:pPr lvl="1">
              <a:lnSpc>
                <a:spcPct val="150000"/>
              </a:lnSpc>
            </a:pPr>
            <a:r>
              <a:rPr lang="en-US" dirty="0"/>
              <a:t>Foxes benefit from Fox-Rabbit interactions</a:t>
            </a:r>
          </a:p>
          <a:p>
            <a:pPr lvl="1">
              <a:lnSpc>
                <a:spcPct val="150000"/>
              </a:lnSpc>
            </a:pPr>
            <a:r>
              <a:rPr lang="en-US" dirty="0"/>
              <a:t>Foxes cannot sustain themselves without rabbits.</a:t>
            </a:r>
          </a:p>
          <a:p>
            <a:pPr lvl="1">
              <a:lnSpc>
                <a:spcPct val="150000"/>
              </a:lnSpc>
              <a:spcAft>
                <a:spcPts val="1200"/>
              </a:spcAft>
            </a:pPr>
            <a:endParaRPr lang="en-US" dirty="0"/>
          </a:p>
        </p:txBody>
      </p:sp>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Predator-Prey Systems</a:t>
            </a:r>
          </a:p>
        </p:txBody>
      </p:sp>
    </p:spTree>
    <p:extLst>
      <p:ext uri="{BB962C8B-B14F-4D97-AF65-F5344CB8AC3E}">
        <p14:creationId xmlns:p14="http://schemas.microsoft.com/office/powerpoint/2010/main" val="707742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583929" y="1079300"/>
            <a:ext cx="8224572" cy="3791280"/>
          </a:xfrm>
        </p:spPr>
        <p:txBody>
          <a:bodyPr/>
          <a:lstStyle/>
          <a:p>
            <a:r>
              <a:rPr lang="en-US" dirty="0"/>
              <a:t>Our assumptions:</a:t>
            </a:r>
          </a:p>
          <a:p>
            <a:pPr lvl="1">
              <a:lnSpc>
                <a:spcPct val="150000"/>
              </a:lnSpc>
            </a:pPr>
            <a:r>
              <a:rPr lang="en-US" dirty="0"/>
              <a:t>Rabbits will have unbounded growth.</a:t>
            </a:r>
          </a:p>
          <a:p>
            <a:pPr lvl="1">
              <a:lnSpc>
                <a:spcPct val="150000"/>
              </a:lnSpc>
            </a:pPr>
            <a:r>
              <a:rPr lang="en-US" dirty="0"/>
              <a:t>Rabbits lose a portion of its population proportional to Fox-Rabbit interactions</a:t>
            </a:r>
          </a:p>
          <a:p>
            <a:pPr lvl="1">
              <a:lnSpc>
                <a:spcPct val="150000"/>
              </a:lnSpc>
            </a:pPr>
            <a:r>
              <a:rPr lang="en-US" dirty="0"/>
              <a:t>Foxes benefit from Fox-Rabbit interactions</a:t>
            </a:r>
          </a:p>
          <a:p>
            <a:pPr lvl="1">
              <a:lnSpc>
                <a:spcPct val="150000"/>
              </a:lnSpc>
            </a:pPr>
            <a:r>
              <a:rPr lang="en-US" dirty="0"/>
              <a:t>Foxes cannot sustain themselves without rabbits.</a:t>
            </a:r>
          </a:p>
          <a:p>
            <a:endParaRPr lang="en-US" dirty="0"/>
          </a:p>
          <a:p>
            <a:r>
              <a:rPr lang="en-US" dirty="0"/>
              <a:t>Our variables:</a:t>
            </a:r>
          </a:p>
          <a:p>
            <a:pPr lvl="1">
              <a:lnSpc>
                <a:spcPct val="150000"/>
              </a:lnSpc>
            </a:pPr>
            <a:r>
              <a:rPr lang="en-US" dirty="0"/>
              <a:t>R: Rabbits</a:t>
            </a:r>
          </a:p>
          <a:p>
            <a:pPr lvl="1">
              <a:lnSpc>
                <a:spcPct val="150000"/>
              </a:lnSpc>
            </a:pPr>
            <a:r>
              <a:rPr lang="el-GR" dirty="0"/>
              <a:t>α</a:t>
            </a:r>
            <a:r>
              <a:rPr lang="en-US" dirty="0">
                <a:latin typeface="Montserrat" panose="00000500000000000000" pitchFamily="2" charset="0"/>
              </a:rPr>
              <a:t>: Rabbit Growth Constant</a:t>
            </a:r>
            <a:endParaRPr lang="en-US" dirty="0"/>
          </a:p>
          <a:p>
            <a:pPr lvl="1">
              <a:lnSpc>
                <a:spcPct val="150000"/>
              </a:lnSpc>
            </a:pPr>
            <a:r>
              <a:rPr lang="en-US" dirty="0"/>
              <a:t>F: Foxes</a:t>
            </a:r>
          </a:p>
          <a:p>
            <a:pPr lvl="1">
              <a:lnSpc>
                <a:spcPct val="150000"/>
              </a:lnSpc>
            </a:pPr>
            <a:r>
              <a:rPr lang="el-GR" dirty="0"/>
              <a:t>γ</a:t>
            </a:r>
            <a:r>
              <a:rPr lang="en-US" dirty="0"/>
              <a:t>: Foxes Decay Constant</a:t>
            </a:r>
          </a:p>
          <a:p>
            <a:pPr lvl="1">
              <a:lnSpc>
                <a:spcPct val="150000"/>
              </a:lnSpc>
            </a:pPr>
            <a:r>
              <a:rPr lang="el-GR" dirty="0"/>
              <a:t>β</a:t>
            </a:r>
            <a:r>
              <a:rPr lang="en-US" dirty="0"/>
              <a:t>: Death Rate for Fox-Rabbit Interactions</a:t>
            </a:r>
          </a:p>
          <a:p>
            <a:pPr lvl="1">
              <a:lnSpc>
                <a:spcPct val="150000"/>
              </a:lnSpc>
            </a:pPr>
            <a:r>
              <a:rPr lang="el-GR" dirty="0"/>
              <a:t>δ</a:t>
            </a:r>
            <a:r>
              <a:rPr lang="en-US" dirty="0"/>
              <a:t>: Beneficial-rate for Fox-Rabbit Interactions.</a:t>
            </a:r>
          </a:p>
          <a:p>
            <a:pPr lvl="1">
              <a:lnSpc>
                <a:spcPct val="150000"/>
              </a:lnSpc>
            </a:pPr>
            <a:endParaRPr lang="en-US" dirty="0"/>
          </a:p>
        </p:txBody>
      </p:sp>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Predator-Prey Systems</a:t>
            </a:r>
          </a:p>
        </p:txBody>
      </p:sp>
    </p:spTree>
    <p:extLst>
      <p:ext uri="{BB962C8B-B14F-4D97-AF65-F5344CB8AC3E}">
        <p14:creationId xmlns:p14="http://schemas.microsoft.com/office/powerpoint/2010/main" val="57248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583929" y="1079300"/>
                <a:ext cx="8224572" cy="3791280"/>
              </a:xfrm>
            </p:spPr>
            <p:txBody>
              <a:bodyPr/>
              <a:lstStyle/>
              <a:p>
                <a:pPr marL="139700" indent="0">
                  <a:lnSpc>
                    <a:spcPct val="150000"/>
                  </a:lnSpc>
                  <a:spcAft>
                    <a:spcPts val="1200"/>
                  </a:spcAft>
                  <a:buNone/>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i="1">
                              <a:latin typeface="Cambria Math" panose="02040503050406030204" pitchFamily="18" charset="0"/>
                            </a:rPr>
                            <m:t>𝑑</m:t>
                          </m:r>
                          <m:r>
                            <a:rPr lang="en-US" sz="1400" b="0" i="1" smtClean="0">
                              <a:latin typeface="Cambria Math" panose="02040503050406030204" pitchFamily="18" charset="0"/>
                            </a:rPr>
                            <m:t>𝑅</m:t>
                          </m:r>
                        </m:num>
                        <m:den>
                          <m:r>
                            <a:rPr lang="en-US" sz="1400" i="1">
                              <a:latin typeface="Cambria Math" panose="02040503050406030204" pitchFamily="18" charset="0"/>
                            </a:rPr>
                            <m:t>𝑑𝑡</m:t>
                          </m:r>
                        </m:den>
                      </m:f>
                      <m:r>
                        <a:rPr lang="en-US" sz="1400" i="1">
                          <a:latin typeface="Cambria Math" panose="02040503050406030204" pitchFamily="18" charset="0"/>
                        </a:rPr>
                        <m:t>=</m:t>
                      </m:r>
                      <m:r>
                        <a:rPr lang="en-US" sz="1400" b="0" i="1" smtClean="0">
                          <a:latin typeface="Cambria Math" panose="02040503050406030204" pitchFamily="18" charset="0"/>
                        </a:rPr>
                        <m:t>𝛼</m:t>
                      </m:r>
                      <m:r>
                        <a:rPr lang="en-US" sz="1400" b="0" i="1" smtClean="0">
                          <a:latin typeface="Cambria Math" panose="02040503050406030204" pitchFamily="18" charset="0"/>
                        </a:rPr>
                        <m:t>𝑅</m:t>
                      </m:r>
                      <m:r>
                        <a:rPr lang="en-US" sz="1400" b="0" i="1" smtClean="0">
                          <a:latin typeface="Cambria Math" panose="02040503050406030204" pitchFamily="18" charset="0"/>
                        </a:rPr>
                        <m:t> −</m:t>
                      </m:r>
                      <m:r>
                        <a:rPr lang="en-US" sz="1400" b="0" i="1" smtClean="0">
                          <a:latin typeface="Cambria Math" panose="02040503050406030204" pitchFamily="18" charset="0"/>
                        </a:rPr>
                        <m:t>𝛽</m:t>
                      </m:r>
                      <m:r>
                        <a:rPr lang="en-US" sz="1400" b="0" i="1" smtClean="0">
                          <a:latin typeface="Cambria Math" panose="02040503050406030204" pitchFamily="18" charset="0"/>
                        </a:rPr>
                        <m:t>𝑅𝐹</m:t>
                      </m:r>
                    </m:oMath>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𝑑𝐹</m:t>
                          </m:r>
                        </m:num>
                        <m:den>
                          <m:r>
                            <a:rPr lang="en-US" sz="1400" b="0" i="1" smtClean="0">
                              <a:latin typeface="Cambria Math" panose="02040503050406030204" pitchFamily="18" charset="0"/>
                            </a:rPr>
                            <m:t>𝑑𝑡</m:t>
                          </m:r>
                        </m:den>
                      </m:f>
                      <m:r>
                        <a:rPr lang="en-US" sz="1400" b="0" i="1" smtClean="0">
                          <a:latin typeface="Cambria Math" panose="02040503050406030204" pitchFamily="18" charset="0"/>
                        </a:rPr>
                        <m:t>=−</m:t>
                      </m:r>
                      <m:r>
                        <a:rPr lang="en-US" sz="1400" b="0" i="1" smtClean="0">
                          <a:latin typeface="Cambria Math" panose="02040503050406030204" pitchFamily="18" charset="0"/>
                        </a:rPr>
                        <m:t>𝛾</m:t>
                      </m:r>
                      <m:r>
                        <a:rPr lang="en-US" sz="1400" b="0" i="1" smtClean="0">
                          <a:latin typeface="Cambria Math" panose="02040503050406030204" pitchFamily="18" charset="0"/>
                        </a:rPr>
                        <m:t>𝐹</m:t>
                      </m:r>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𝐹𝑅</m:t>
                      </m:r>
                    </m:oMath>
                  </m:oMathPara>
                </a14:m>
                <a:endParaRPr lang="en-US" dirty="0"/>
              </a:p>
              <a:p>
                <a:r>
                  <a:rPr lang="en-US" dirty="0"/>
                  <a:t>Our variables:</a:t>
                </a:r>
              </a:p>
              <a:p>
                <a:pPr lvl="1">
                  <a:lnSpc>
                    <a:spcPct val="150000"/>
                  </a:lnSpc>
                </a:pPr>
                <a:r>
                  <a:rPr lang="en-US" dirty="0"/>
                  <a:t>R: Rabbits</a:t>
                </a:r>
              </a:p>
              <a:p>
                <a:pPr lvl="1">
                  <a:lnSpc>
                    <a:spcPct val="150000"/>
                  </a:lnSpc>
                </a:pPr>
                <a:r>
                  <a:rPr lang="el-GR" dirty="0"/>
                  <a:t>α</a:t>
                </a:r>
                <a:r>
                  <a:rPr lang="en-US" dirty="0">
                    <a:latin typeface="Montserrat" panose="00000500000000000000" pitchFamily="2" charset="0"/>
                  </a:rPr>
                  <a:t>: Rabbit Growth Constant</a:t>
                </a:r>
                <a:endParaRPr lang="en-US" dirty="0"/>
              </a:p>
              <a:p>
                <a:pPr lvl="1">
                  <a:lnSpc>
                    <a:spcPct val="150000"/>
                  </a:lnSpc>
                </a:pPr>
                <a:r>
                  <a:rPr lang="en-US" dirty="0"/>
                  <a:t>F: Foxes</a:t>
                </a:r>
              </a:p>
              <a:p>
                <a:pPr lvl="1">
                  <a:lnSpc>
                    <a:spcPct val="150000"/>
                  </a:lnSpc>
                </a:pPr>
                <a:r>
                  <a:rPr lang="el-GR" dirty="0"/>
                  <a:t>γ</a:t>
                </a:r>
                <a:r>
                  <a:rPr lang="en-US" dirty="0"/>
                  <a:t>: Foxes Decay Constant</a:t>
                </a:r>
              </a:p>
              <a:p>
                <a:pPr lvl="1">
                  <a:lnSpc>
                    <a:spcPct val="150000"/>
                  </a:lnSpc>
                </a:pPr>
                <a:r>
                  <a:rPr lang="el-GR" dirty="0"/>
                  <a:t>β</a:t>
                </a:r>
                <a:r>
                  <a:rPr lang="en-US" dirty="0"/>
                  <a:t>: Death Rate for Fox-Rabbit Interactions</a:t>
                </a:r>
              </a:p>
              <a:p>
                <a:pPr lvl="1">
                  <a:lnSpc>
                    <a:spcPct val="150000"/>
                  </a:lnSpc>
                </a:pPr>
                <a:r>
                  <a:rPr lang="el-GR" dirty="0"/>
                  <a:t>δ</a:t>
                </a:r>
                <a:r>
                  <a:rPr lang="en-US" dirty="0"/>
                  <a:t>: Beneficial-rate for Fox-Rabbit Interactions</a:t>
                </a:r>
              </a:p>
              <a:p>
                <a:pPr>
                  <a:lnSpc>
                    <a:spcPct val="150000"/>
                  </a:lnSpc>
                  <a:spcAft>
                    <a:spcPts val="1200"/>
                  </a:spcAft>
                </a:pPr>
                <a:r>
                  <a:rPr lang="en-US" dirty="0"/>
                  <a:t>Let us set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=2, </m:t>
                    </m:r>
                    <m:r>
                      <a:rPr lang="en-US" b="0" i="1" smtClean="0">
                        <a:latin typeface="Cambria Math" panose="02040503050406030204" pitchFamily="18" charset="0"/>
                      </a:rPr>
                      <m:t>𝛽</m:t>
                    </m:r>
                    <m:r>
                      <a:rPr lang="en-US" b="0" i="1" smtClean="0">
                        <a:latin typeface="Cambria Math" panose="02040503050406030204" pitchFamily="18" charset="0"/>
                      </a:rPr>
                      <m:t>=1.6, </m:t>
                    </m:r>
                    <m:r>
                      <a:rPr lang="en-US" b="0" i="1" smtClean="0">
                        <a:latin typeface="Cambria Math" panose="02040503050406030204" pitchFamily="18" charset="0"/>
                      </a:rPr>
                      <m:t>𝛾</m:t>
                    </m:r>
                    <m:r>
                      <a:rPr lang="en-US" b="0" i="1" smtClean="0">
                        <a:latin typeface="Cambria Math" panose="02040503050406030204" pitchFamily="18" charset="0"/>
                      </a:rPr>
                      <m:t>=1, </m:t>
                    </m:r>
                    <m:r>
                      <a:rPr lang="en-US" b="0" i="1" smtClean="0">
                        <a:latin typeface="Cambria Math" panose="02040503050406030204" pitchFamily="18" charset="0"/>
                      </a:rPr>
                      <m:t>𝛿</m:t>
                    </m:r>
                    <m:r>
                      <a:rPr lang="en-US" b="0" i="1" smtClean="0">
                        <a:latin typeface="Cambria Math" panose="02040503050406030204" pitchFamily="18" charset="0"/>
                      </a:rPr>
                      <m:t>=0.8</m:t>
                    </m:r>
                  </m:oMath>
                </a14:m>
                <a:endParaRPr lang="en-US" dirty="0"/>
              </a:p>
            </p:txBody>
          </p:sp>
        </mc:Choice>
        <mc:Fallback>
          <p:sp>
            <p:nvSpPr>
              <p:cNvPr id="2" name="Subtitle 1">
                <a:extLst>
                  <a:ext uri="{FF2B5EF4-FFF2-40B4-BE49-F238E27FC236}">
                    <a16:creationId xmlns:a16="http://schemas.microsoft.com/office/drawing/2014/main" id="{7C9BD2A9-A9AC-4088-A8F6-41E21F0ABBFB}"/>
                  </a:ext>
                </a:extLst>
              </p:cNvPr>
              <p:cNvSpPr>
                <a:spLocks noGrp="1" noRot="1" noChangeAspect="1" noMove="1" noResize="1" noEditPoints="1" noAdjustHandles="1" noChangeArrowheads="1" noChangeShapeType="1" noTextEdit="1"/>
              </p:cNvSpPr>
              <p:nvPr>
                <p:ph type="subTitle" idx="1"/>
              </p:nvPr>
            </p:nvSpPr>
            <p:spPr>
              <a:xfrm>
                <a:off x="583929" y="1079300"/>
                <a:ext cx="8224572" cy="3791280"/>
              </a:xfrm>
              <a:blipFill>
                <a:blip r:embed="rId3"/>
                <a:stretch>
                  <a:fillRect b="-289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Predator-Prey Systems</a:t>
            </a:r>
          </a:p>
        </p:txBody>
      </p:sp>
    </p:spTree>
    <p:extLst>
      <p:ext uri="{BB962C8B-B14F-4D97-AF65-F5344CB8AC3E}">
        <p14:creationId xmlns:p14="http://schemas.microsoft.com/office/powerpoint/2010/main" val="3578688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GRAPH</a:t>
            </a:r>
            <a:endParaRPr dirty="0"/>
          </a:p>
        </p:txBody>
      </p:sp>
      <p:pic>
        <p:nvPicPr>
          <p:cNvPr id="3" name="PredatorPreyModelWrong">
            <a:hlinkClick r:id="" action="ppaction://media"/>
            <a:extLst>
              <a:ext uri="{FF2B5EF4-FFF2-40B4-BE49-F238E27FC236}">
                <a16:creationId xmlns:a16="http://schemas.microsoft.com/office/drawing/2014/main" id="{C0C6CFBF-E80C-4F7A-8C00-A931588743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34409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1"/>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341" name="Google Shape;341;p31"/>
          <p:cNvSpPr txBox="1">
            <a:spLocks noGrp="1"/>
          </p:cNvSpPr>
          <p:nvPr>
            <p:ph type="subTitle" idx="1"/>
          </p:nvPr>
        </p:nvSpPr>
        <p:spPr>
          <a:xfrm>
            <a:off x="1573800" y="1623061"/>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343" name="Google Shape;343;p31"/>
          <p:cNvSpPr txBox="1">
            <a:spLocks noGrp="1"/>
          </p:cNvSpPr>
          <p:nvPr>
            <p:ph type="title" idx="3"/>
          </p:nvPr>
        </p:nvSpPr>
        <p:spPr>
          <a:xfrm>
            <a:off x="718284" y="1405861"/>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a:t>
            </a:r>
            <a:endParaRPr/>
          </a:p>
        </p:txBody>
      </p:sp>
      <p:sp>
        <p:nvSpPr>
          <p:cNvPr id="344" name="Google Shape;344;p31"/>
          <p:cNvSpPr txBox="1">
            <a:spLocks noGrp="1"/>
          </p:cNvSpPr>
          <p:nvPr>
            <p:ph type="subTitle" idx="4"/>
          </p:nvPr>
        </p:nvSpPr>
        <p:spPr>
          <a:xfrm>
            <a:off x="1573800" y="2743986"/>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 Building</a:t>
            </a:r>
            <a:endParaRPr dirty="0"/>
          </a:p>
        </p:txBody>
      </p:sp>
      <p:sp>
        <p:nvSpPr>
          <p:cNvPr id="346" name="Google Shape;346;p31"/>
          <p:cNvSpPr txBox="1">
            <a:spLocks noGrp="1"/>
          </p:cNvSpPr>
          <p:nvPr>
            <p:ph type="title" idx="6"/>
          </p:nvPr>
        </p:nvSpPr>
        <p:spPr>
          <a:xfrm>
            <a:off x="718284" y="2526786"/>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a:t>
            </a:r>
            <a:endParaRPr/>
          </a:p>
        </p:txBody>
      </p:sp>
      <p:sp>
        <p:nvSpPr>
          <p:cNvPr id="347" name="Google Shape;347;p31"/>
          <p:cNvSpPr txBox="1">
            <a:spLocks noGrp="1"/>
          </p:cNvSpPr>
          <p:nvPr>
            <p:ph type="subTitle" idx="7"/>
          </p:nvPr>
        </p:nvSpPr>
        <p:spPr>
          <a:xfrm>
            <a:off x="1573800" y="3864911"/>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Logistic Population Model</a:t>
            </a:r>
            <a:endParaRPr dirty="0"/>
          </a:p>
        </p:txBody>
      </p:sp>
      <p:sp>
        <p:nvSpPr>
          <p:cNvPr id="349" name="Google Shape;349;p31"/>
          <p:cNvSpPr txBox="1">
            <a:spLocks noGrp="1"/>
          </p:cNvSpPr>
          <p:nvPr>
            <p:ph type="title" idx="9"/>
          </p:nvPr>
        </p:nvSpPr>
        <p:spPr>
          <a:xfrm>
            <a:off x="718284" y="3647711"/>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3.</a:t>
            </a:r>
            <a:endParaRPr/>
          </a:p>
        </p:txBody>
      </p:sp>
      <p:sp>
        <p:nvSpPr>
          <p:cNvPr id="350" name="Google Shape;350;p31"/>
          <p:cNvSpPr txBox="1">
            <a:spLocks noGrp="1"/>
          </p:cNvSpPr>
          <p:nvPr>
            <p:ph type="subTitle" idx="13"/>
          </p:nvPr>
        </p:nvSpPr>
        <p:spPr>
          <a:xfrm>
            <a:off x="5261925" y="1623061"/>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Predator-Prey Systems</a:t>
            </a:r>
            <a:endParaRPr dirty="0"/>
          </a:p>
        </p:txBody>
      </p:sp>
      <p:sp>
        <p:nvSpPr>
          <p:cNvPr id="352" name="Google Shape;352;p31"/>
          <p:cNvSpPr txBox="1">
            <a:spLocks noGrp="1"/>
          </p:cNvSpPr>
          <p:nvPr>
            <p:ph type="title" idx="15"/>
          </p:nvPr>
        </p:nvSpPr>
        <p:spPr>
          <a:xfrm>
            <a:off x="4406409" y="1405861"/>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4.</a:t>
            </a:r>
            <a:endParaRPr/>
          </a:p>
        </p:txBody>
      </p:sp>
      <p:sp>
        <p:nvSpPr>
          <p:cNvPr id="353" name="Google Shape;353;p31"/>
          <p:cNvSpPr txBox="1">
            <a:spLocks noGrp="1"/>
          </p:cNvSpPr>
          <p:nvPr>
            <p:ph type="subTitle" idx="16"/>
          </p:nvPr>
        </p:nvSpPr>
        <p:spPr>
          <a:xfrm>
            <a:off x="5261925" y="2743986"/>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SIR Modeling</a:t>
            </a:r>
            <a:endParaRPr dirty="0"/>
          </a:p>
        </p:txBody>
      </p:sp>
      <p:sp>
        <p:nvSpPr>
          <p:cNvPr id="355" name="Google Shape;355;p31"/>
          <p:cNvSpPr txBox="1">
            <a:spLocks noGrp="1"/>
          </p:cNvSpPr>
          <p:nvPr>
            <p:ph type="title" idx="18"/>
          </p:nvPr>
        </p:nvSpPr>
        <p:spPr>
          <a:xfrm>
            <a:off x="4406409" y="2526786"/>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5.</a:t>
            </a:r>
            <a:endParaRPr/>
          </a:p>
        </p:txBody>
      </p:sp>
      <p:sp>
        <p:nvSpPr>
          <p:cNvPr id="356" name="Google Shape;356;p31"/>
          <p:cNvSpPr txBox="1">
            <a:spLocks noGrp="1"/>
          </p:cNvSpPr>
          <p:nvPr>
            <p:ph type="subTitle" idx="19"/>
          </p:nvPr>
        </p:nvSpPr>
        <p:spPr>
          <a:xfrm>
            <a:off x="5261925" y="3864911"/>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Visualizing our Pandemic</a:t>
            </a:r>
            <a:endParaRPr dirty="0"/>
          </a:p>
        </p:txBody>
      </p:sp>
      <p:sp>
        <p:nvSpPr>
          <p:cNvPr id="358" name="Google Shape;358;p31"/>
          <p:cNvSpPr txBox="1">
            <a:spLocks noGrp="1"/>
          </p:cNvSpPr>
          <p:nvPr>
            <p:ph type="title" idx="21"/>
          </p:nvPr>
        </p:nvSpPr>
        <p:spPr>
          <a:xfrm>
            <a:off x="4406409" y="3647711"/>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GRAPH</a:t>
            </a:r>
            <a:endParaRPr dirty="0"/>
          </a:p>
        </p:txBody>
      </p:sp>
      <p:pic>
        <p:nvPicPr>
          <p:cNvPr id="2" name="PredatorPreyModelGraph">
            <a:hlinkClick r:id="" action="ppaction://media"/>
            <a:extLst>
              <a:ext uri="{FF2B5EF4-FFF2-40B4-BE49-F238E27FC236}">
                <a16:creationId xmlns:a16="http://schemas.microsoft.com/office/drawing/2014/main" id="{2472F2A6-6447-4ACB-8BD0-521A22F530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46491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583929" y="1079300"/>
            <a:ext cx="7689900" cy="3791280"/>
          </a:xfrm>
        </p:spPr>
        <p:txBody>
          <a:bodyPr/>
          <a:lstStyle/>
          <a:p>
            <a:pPr>
              <a:lnSpc>
                <a:spcPct val="150000"/>
              </a:lnSpc>
              <a:spcAft>
                <a:spcPts val="1200"/>
              </a:spcAft>
            </a:pPr>
            <a:r>
              <a:rPr lang="en-US" dirty="0"/>
              <a:t>Using what we know that helped us create a predator-prey model, how can we create a model to model an epidemic?</a:t>
            </a:r>
          </a:p>
          <a:p>
            <a:pPr>
              <a:lnSpc>
                <a:spcPct val="150000"/>
              </a:lnSpc>
              <a:spcAft>
                <a:spcPts val="1200"/>
              </a:spcAft>
            </a:pPr>
            <a:r>
              <a:rPr lang="en-US" dirty="0"/>
              <a:t>Stages on an infection for the common cold:</a:t>
            </a:r>
          </a:p>
          <a:p>
            <a:pPr lvl="1">
              <a:lnSpc>
                <a:spcPct val="150000"/>
              </a:lnSpc>
              <a:spcAft>
                <a:spcPts val="1200"/>
              </a:spcAft>
            </a:pPr>
            <a:r>
              <a:rPr lang="en-US" dirty="0"/>
              <a:t>A susceptible individual catches the common cold.</a:t>
            </a:r>
          </a:p>
          <a:p>
            <a:pPr lvl="1">
              <a:lnSpc>
                <a:spcPct val="150000"/>
              </a:lnSpc>
              <a:spcAft>
                <a:spcPts val="1200"/>
              </a:spcAft>
            </a:pPr>
            <a:r>
              <a:rPr lang="en-US" dirty="0"/>
              <a:t>The newly infected individual has the infection for a few days.</a:t>
            </a:r>
          </a:p>
          <a:p>
            <a:pPr lvl="1">
              <a:lnSpc>
                <a:spcPct val="150000"/>
              </a:lnSpc>
              <a:spcAft>
                <a:spcPts val="1200"/>
              </a:spcAft>
            </a:pPr>
            <a:r>
              <a:rPr lang="en-US" dirty="0"/>
              <a:t>The infected individual recovers from the infection.</a:t>
            </a:r>
          </a:p>
          <a:p>
            <a:pPr>
              <a:lnSpc>
                <a:spcPct val="150000"/>
              </a:lnSpc>
              <a:spcAft>
                <a:spcPts val="1200"/>
              </a:spcAft>
            </a:pPr>
            <a:r>
              <a:rPr lang="en-US" dirty="0"/>
              <a:t>Three stages in the infection: Susceptible, Infected, Recovered.</a:t>
            </a:r>
          </a:p>
          <a:p>
            <a:pPr lvl="1">
              <a:lnSpc>
                <a:spcPct val="150000"/>
              </a:lnSpc>
              <a:spcAft>
                <a:spcPts val="1200"/>
              </a:spcAft>
            </a:pPr>
            <a:endParaRPr lang="en-US" dirty="0"/>
          </a:p>
        </p:txBody>
      </p:sp>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SIR Modeling</a:t>
            </a:r>
          </a:p>
        </p:txBody>
      </p:sp>
    </p:spTree>
    <p:extLst>
      <p:ext uri="{BB962C8B-B14F-4D97-AF65-F5344CB8AC3E}">
        <p14:creationId xmlns:p14="http://schemas.microsoft.com/office/powerpoint/2010/main" val="840405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583929" y="1085878"/>
            <a:ext cx="7689900" cy="3791280"/>
          </a:xfrm>
        </p:spPr>
        <p:txBody>
          <a:bodyPr/>
          <a:lstStyle/>
          <a:p>
            <a:r>
              <a:rPr lang="en-US" dirty="0"/>
              <a:t>Our variables for the infection:</a:t>
            </a:r>
          </a:p>
          <a:p>
            <a:pPr lvl="1">
              <a:lnSpc>
                <a:spcPct val="150000"/>
              </a:lnSpc>
            </a:pPr>
            <a:r>
              <a:rPr lang="en-US" dirty="0"/>
              <a:t>s(t) = S: Number of susceptible individuals</a:t>
            </a:r>
          </a:p>
          <a:p>
            <a:pPr lvl="1">
              <a:lnSpc>
                <a:spcPct val="150000"/>
              </a:lnSpc>
            </a:pPr>
            <a:r>
              <a:rPr lang="en-US" dirty="0" err="1"/>
              <a:t>i</a:t>
            </a:r>
            <a:r>
              <a:rPr lang="en-US" dirty="0"/>
              <a:t>(t) = I: Number of infected individuals</a:t>
            </a:r>
          </a:p>
          <a:p>
            <a:pPr lvl="1">
              <a:lnSpc>
                <a:spcPct val="150000"/>
              </a:lnSpc>
              <a:spcAft>
                <a:spcPts val="1200"/>
              </a:spcAft>
            </a:pPr>
            <a:r>
              <a:rPr lang="en-US" dirty="0"/>
              <a:t>r(t) = R: Number of recovered individuals</a:t>
            </a:r>
          </a:p>
          <a:p>
            <a:r>
              <a:rPr lang="en-US" dirty="0"/>
              <a:t>How might we model our pandemic? Let us make the following assumptions:</a:t>
            </a:r>
          </a:p>
          <a:p>
            <a:pPr lvl="1">
              <a:lnSpc>
                <a:spcPct val="150000"/>
              </a:lnSpc>
            </a:pPr>
            <a:r>
              <a:rPr lang="en-US" dirty="0"/>
              <a:t>We introduce no new population into our community.</a:t>
            </a:r>
          </a:p>
          <a:p>
            <a:pPr lvl="1">
              <a:lnSpc>
                <a:spcPct val="150000"/>
              </a:lnSpc>
            </a:pPr>
            <a:r>
              <a:rPr lang="en-US" dirty="0"/>
              <a:t>Our susceptible population decreases at a rate proportional to the interaction between susceptible and infected individuals.</a:t>
            </a:r>
          </a:p>
          <a:p>
            <a:pPr lvl="1">
              <a:lnSpc>
                <a:spcPct val="150000"/>
              </a:lnSpc>
            </a:pPr>
            <a:r>
              <a:rPr lang="en-US" dirty="0"/>
              <a:t>Our infected population increases by the same rate the susceptible population decreases.</a:t>
            </a:r>
          </a:p>
          <a:p>
            <a:pPr lvl="1">
              <a:lnSpc>
                <a:spcPct val="150000"/>
              </a:lnSpc>
            </a:pPr>
            <a:r>
              <a:rPr lang="en-US" dirty="0"/>
              <a:t>The Infected population decreases by a recovery rate.</a:t>
            </a:r>
          </a:p>
          <a:p>
            <a:pPr lvl="1">
              <a:lnSpc>
                <a:spcPct val="150000"/>
              </a:lnSpc>
            </a:pPr>
            <a:r>
              <a:rPr lang="en-US" dirty="0"/>
              <a:t>The recovered population increases by the same recovery rate.</a:t>
            </a:r>
          </a:p>
          <a:p>
            <a:pPr lvl="1">
              <a:lnSpc>
                <a:spcPct val="150000"/>
              </a:lnSpc>
              <a:spcAft>
                <a:spcPts val="1200"/>
              </a:spcAft>
            </a:pPr>
            <a:endParaRPr lang="en-US" dirty="0"/>
          </a:p>
          <a:p>
            <a:pPr lvl="1">
              <a:lnSpc>
                <a:spcPct val="150000"/>
              </a:lnSpc>
              <a:spcAft>
                <a:spcPts val="1200"/>
              </a:spcAft>
            </a:pPr>
            <a:endParaRPr lang="en-US" dirty="0"/>
          </a:p>
        </p:txBody>
      </p:sp>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SIR Modeling</a:t>
            </a:r>
          </a:p>
        </p:txBody>
      </p:sp>
    </p:spTree>
    <p:extLst>
      <p:ext uri="{BB962C8B-B14F-4D97-AF65-F5344CB8AC3E}">
        <p14:creationId xmlns:p14="http://schemas.microsoft.com/office/powerpoint/2010/main" val="736419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583929" y="1085878"/>
                <a:ext cx="7689900" cy="3791280"/>
              </a:xfrm>
            </p:spPr>
            <p:txBody>
              <a:bodyPr/>
              <a:lstStyle/>
              <a:p>
                <a:r>
                  <a:rPr lang="en-US" dirty="0"/>
                  <a:t>Our SIR Model:</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𝑑𝑆</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𝑆𝐼</m:t>
                    </m:r>
                  </m:oMath>
                </a14:m>
                <a:endParaRPr lang="en-US" dirty="0"/>
              </a:p>
              <a:p>
                <a:pPr lvl="1">
                  <a:lnSpc>
                    <a:spcPct val="150000"/>
                  </a:lnSpc>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𝐼</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𝑆𝐼</m:t>
                    </m:r>
                    <m:r>
                      <a:rPr lang="en-US" b="0" i="1" smtClean="0">
                        <a:latin typeface="Cambria Math" panose="02040503050406030204" pitchFamily="18" charset="0"/>
                      </a:rPr>
                      <m:t> −</m:t>
                    </m:r>
                    <m:r>
                      <a:rPr lang="en-US" b="0" i="1" smtClean="0">
                        <a:latin typeface="Cambria Math" panose="02040503050406030204" pitchFamily="18" charset="0"/>
                      </a:rPr>
                      <m:t>𝛽</m:t>
                    </m:r>
                    <m:r>
                      <a:rPr lang="en-US" b="0" i="1" smtClean="0">
                        <a:latin typeface="Cambria Math" panose="02040503050406030204" pitchFamily="18" charset="0"/>
                      </a:rPr>
                      <m:t>𝐼</m:t>
                    </m:r>
                  </m:oMath>
                </a14:m>
                <a:endParaRPr lang="en-US" dirty="0"/>
              </a:p>
              <a:p>
                <a:pPr lvl="1">
                  <a:lnSpc>
                    <a:spcPct val="150000"/>
                  </a:lnSpc>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𝑅</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𝐼</m:t>
                    </m:r>
                  </m:oMath>
                </a14:m>
                <a:endParaRPr lang="en-US" dirty="0"/>
              </a:p>
              <a:p>
                <a:r>
                  <a:rPr lang="en-US" dirty="0"/>
                  <a:t>How might we model our pandemic? Let us make the following assumptions:</a:t>
                </a:r>
              </a:p>
              <a:p>
                <a:pPr lvl="1">
                  <a:lnSpc>
                    <a:spcPct val="150000"/>
                  </a:lnSpc>
                </a:pPr>
                <a:r>
                  <a:rPr lang="en-US" dirty="0"/>
                  <a:t>We introduce no new population into our community.</a:t>
                </a:r>
              </a:p>
              <a:p>
                <a:pPr lvl="1">
                  <a:lnSpc>
                    <a:spcPct val="150000"/>
                  </a:lnSpc>
                </a:pPr>
                <a:r>
                  <a:rPr lang="en-US" dirty="0"/>
                  <a:t>Our susceptible population decreases at a rate proportional to the interaction between susceptible and infected individuals.</a:t>
                </a:r>
              </a:p>
              <a:p>
                <a:pPr lvl="1">
                  <a:lnSpc>
                    <a:spcPct val="150000"/>
                  </a:lnSpc>
                </a:pPr>
                <a:r>
                  <a:rPr lang="en-US" dirty="0"/>
                  <a:t>Our infected population increases by the same rate the susceptible population decreases.</a:t>
                </a:r>
              </a:p>
              <a:p>
                <a:pPr lvl="1">
                  <a:lnSpc>
                    <a:spcPct val="150000"/>
                  </a:lnSpc>
                </a:pPr>
                <a:r>
                  <a:rPr lang="en-US" dirty="0"/>
                  <a:t>The Infected population decreases by a recovery rate.</a:t>
                </a:r>
              </a:p>
              <a:p>
                <a:pPr lvl="1">
                  <a:lnSpc>
                    <a:spcPct val="150000"/>
                  </a:lnSpc>
                </a:pPr>
                <a:r>
                  <a:rPr lang="en-US" dirty="0"/>
                  <a:t>The recovered population increases by the same recovery rate.</a:t>
                </a:r>
              </a:p>
              <a:p>
                <a:pPr lvl="1">
                  <a:lnSpc>
                    <a:spcPct val="150000"/>
                  </a:lnSpc>
                  <a:spcAft>
                    <a:spcPts val="1200"/>
                  </a:spcAft>
                </a:pPr>
                <a:endParaRPr lang="en-US" dirty="0"/>
              </a:p>
              <a:p>
                <a:pPr lvl="1">
                  <a:lnSpc>
                    <a:spcPct val="150000"/>
                  </a:lnSpc>
                  <a:spcAft>
                    <a:spcPts val="1200"/>
                  </a:spcAft>
                </a:pPr>
                <a:endParaRPr lang="en-US" dirty="0"/>
              </a:p>
            </p:txBody>
          </p:sp>
        </mc:Choice>
        <mc:Fallback>
          <p:sp>
            <p:nvSpPr>
              <p:cNvPr id="2" name="Subtitle 1">
                <a:extLst>
                  <a:ext uri="{FF2B5EF4-FFF2-40B4-BE49-F238E27FC236}">
                    <a16:creationId xmlns:a16="http://schemas.microsoft.com/office/drawing/2014/main" id="{7C9BD2A9-A9AC-4088-A8F6-41E21F0ABBFB}"/>
                  </a:ext>
                </a:extLst>
              </p:cNvPr>
              <p:cNvSpPr>
                <a:spLocks noGrp="1" noRot="1" noChangeAspect="1" noMove="1" noResize="1" noEditPoints="1" noAdjustHandles="1" noChangeArrowheads="1" noChangeShapeType="1" noTextEdit="1"/>
              </p:cNvSpPr>
              <p:nvPr>
                <p:ph type="subTitle" idx="1"/>
              </p:nvPr>
            </p:nvSpPr>
            <p:spPr>
              <a:xfrm>
                <a:off x="583929" y="1085878"/>
                <a:ext cx="7689900" cy="3791280"/>
              </a:xfrm>
              <a:blipFill>
                <a:blip r:embed="rId3"/>
                <a:stretch>
                  <a:fillRect b="-546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SIR Modeling</a:t>
            </a:r>
          </a:p>
        </p:txBody>
      </p:sp>
    </p:spTree>
    <p:extLst>
      <p:ext uri="{BB962C8B-B14F-4D97-AF65-F5344CB8AC3E}">
        <p14:creationId xmlns:p14="http://schemas.microsoft.com/office/powerpoint/2010/main" val="2427406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583929" y="1085878"/>
            <a:ext cx="7689900" cy="3791280"/>
          </a:xfrm>
        </p:spPr>
        <p:txBody>
          <a:bodyPr/>
          <a:lstStyle/>
          <a:p>
            <a:pPr>
              <a:lnSpc>
                <a:spcPct val="150000"/>
              </a:lnSpc>
            </a:pPr>
            <a:r>
              <a:rPr lang="en-US" dirty="0"/>
              <a:t>Consider our population N.</a:t>
            </a:r>
          </a:p>
          <a:p>
            <a:pPr>
              <a:lnSpc>
                <a:spcPct val="150000"/>
              </a:lnSpc>
            </a:pPr>
            <a:r>
              <a:rPr lang="en-US" dirty="0"/>
              <a:t>In our assumptions, our population does not gain or lose individuals.</a:t>
            </a:r>
          </a:p>
          <a:p>
            <a:pPr>
              <a:lnSpc>
                <a:spcPct val="150000"/>
              </a:lnSpc>
            </a:pPr>
            <a:r>
              <a:rPr lang="en-US" dirty="0"/>
              <a:t>Our variables for the infection:</a:t>
            </a:r>
          </a:p>
          <a:p>
            <a:pPr lvl="1">
              <a:lnSpc>
                <a:spcPct val="150000"/>
              </a:lnSpc>
            </a:pPr>
            <a:r>
              <a:rPr lang="en-US" dirty="0"/>
              <a:t>s(t)/N = S(t): Number of susceptible individuals</a:t>
            </a:r>
          </a:p>
          <a:p>
            <a:pPr lvl="1">
              <a:lnSpc>
                <a:spcPct val="150000"/>
              </a:lnSpc>
            </a:pPr>
            <a:r>
              <a:rPr lang="en-US" dirty="0" err="1"/>
              <a:t>i</a:t>
            </a:r>
            <a:r>
              <a:rPr lang="en-US" dirty="0"/>
              <a:t>(t)/N = I(t): Number of infected individuals</a:t>
            </a:r>
          </a:p>
          <a:p>
            <a:pPr lvl="1">
              <a:lnSpc>
                <a:spcPct val="150000"/>
              </a:lnSpc>
              <a:spcAft>
                <a:spcPts val="600"/>
              </a:spcAft>
            </a:pPr>
            <a:r>
              <a:rPr lang="en-US" dirty="0"/>
              <a:t>r(t)/N = R(t): Number of recovered individuals</a:t>
            </a:r>
          </a:p>
          <a:p>
            <a:pPr>
              <a:lnSpc>
                <a:spcPct val="150000"/>
              </a:lnSpc>
            </a:pPr>
            <a:r>
              <a:rPr lang="en-US" dirty="0"/>
              <a:t>Here, S(t), I(t), and R(t) are all a fraction of our population. If we add them all together, we should find: S(t) + I(t) + R(t) = 1.</a:t>
            </a:r>
          </a:p>
          <a:p>
            <a:pPr>
              <a:lnSpc>
                <a:spcPct val="150000"/>
              </a:lnSpc>
            </a:pPr>
            <a:endParaRPr lang="en-US" dirty="0"/>
          </a:p>
          <a:p>
            <a:pPr lvl="1">
              <a:lnSpc>
                <a:spcPct val="150000"/>
              </a:lnSpc>
              <a:spcAft>
                <a:spcPts val="1200"/>
              </a:spcAft>
            </a:pPr>
            <a:endParaRPr lang="en-US" dirty="0"/>
          </a:p>
          <a:p>
            <a:pPr lvl="1">
              <a:lnSpc>
                <a:spcPct val="150000"/>
              </a:lnSpc>
              <a:spcAft>
                <a:spcPts val="1200"/>
              </a:spcAft>
            </a:pPr>
            <a:endParaRPr lang="en-US" dirty="0"/>
          </a:p>
        </p:txBody>
      </p:sp>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SIR Modeling</a:t>
            </a:r>
          </a:p>
        </p:txBody>
      </p:sp>
    </p:spTree>
    <p:extLst>
      <p:ext uri="{BB962C8B-B14F-4D97-AF65-F5344CB8AC3E}">
        <p14:creationId xmlns:p14="http://schemas.microsoft.com/office/powerpoint/2010/main" val="1811074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583929" y="1085878"/>
            <a:ext cx="7689900" cy="3791280"/>
          </a:xfrm>
        </p:spPr>
        <p:txBody>
          <a:bodyPr/>
          <a:lstStyle/>
          <a:p>
            <a:pPr marL="596900" lvl="1" indent="0">
              <a:lnSpc>
                <a:spcPct val="150000"/>
              </a:lnSpc>
              <a:spcAft>
                <a:spcPts val="1200"/>
              </a:spcAft>
              <a:buNone/>
            </a:pPr>
            <a:endParaRPr lang="en-US" dirty="0"/>
          </a:p>
          <a:p>
            <a:pPr lvl="1">
              <a:lnSpc>
                <a:spcPct val="150000"/>
              </a:lnSpc>
              <a:spcAft>
                <a:spcPts val="1200"/>
              </a:spcAft>
            </a:pPr>
            <a:endParaRPr lang="en-US" dirty="0"/>
          </a:p>
        </p:txBody>
      </p:sp>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Visualizing our Pandemic</a:t>
            </a:r>
          </a:p>
        </p:txBody>
      </p:sp>
    </p:spTree>
    <p:extLst>
      <p:ext uri="{BB962C8B-B14F-4D97-AF65-F5344CB8AC3E}">
        <p14:creationId xmlns:p14="http://schemas.microsoft.com/office/powerpoint/2010/main" val="1009706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a:t>
            </a:r>
            <a:endParaRPr dirty="0"/>
          </a:p>
        </p:txBody>
      </p:sp>
      <p:pic>
        <p:nvPicPr>
          <p:cNvPr id="2" name="DotsExponentialGrowth">
            <a:hlinkClick r:id="" action="ppaction://media"/>
            <a:extLst>
              <a:ext uri="{FF2B5EF4-FFF2-40B4-BE49-F238E27FC236}">
                <a16:creationId xmlns:a16="http://schemas.microsoft.com/office/drawing/2014/main" id="{0E1BE018-36A9-4261-A789-DA2E31E901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44727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GRAPH</a:t>
            </a:r>
            <a:endParaRPr dirty="0"/>
          </a:p>
        </p:txBody>
      </p:sp>
      <p:pic>
        <p:nvPicPr>
          <p:cNvPr id="2" name="SIRGraphExponentialInfections_zeroth">
            <a:hlinkClick r:id="" action="ppaction://media"/>
            <a:extLst>
              <a:ext uri="{FF2B5EF4-FFF2-40B4-BE49-F238E27FC236}">
                <a16:creationId xmlns:a16="http://schemas.microsoft.com/office/drawing/2014/main" id="{7AB9510D-AC69-4E09-8E5C-325F4D30169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52009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a:t>
            </a:r>
            <a:endParaRPr dirty="0"/>
          </a:p>
        </p:txBody>
      </p:sp>
      <p:pic>
        <p:nvPicPr>
          <p:cNvPr id="2" name="DotsLogisticGrowth">
            <a:hlinkClick r:id="" action="ppaction://media"/>
            <a:extLst>
              <a:ext uri="{FF2B5EF4-FFF2-40B4-BE49-F238E27FC236}">
                <a16:creationId xmlns:a16="http://schemas.microsoft.com/office/drawing/2014/main" id="{5D0B0F34-4B54-41F0-9D45-7E4064590D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76937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GRAPH</a:t>
            </a:r>
            <a:endParaRPr dirty="0"/>
          </a:p>
        </p:txBody>
      </p:sp>
      <p:pic>
        <p:nvPicPr>
          <p:cNvPr id="3" name="SIRGraphExponentialInfections_first">
            <a:hlinkClick r:id="" action="ppaction://media"/>
            <a:extLst>
              <a:ext uri="{FF2B5EF4-FFF2-40B4-BE49-F238E27FC236}">
                <a16:creationId xmlns:a16="http://schemas.microsoft.com/office/drawing/2014/main" id="{5B7629D5-D857-4D27-BB37-A16E13B0FB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24132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p:txBody>
          <a:bodyPr/>
          <a:lstStyle/>
          <a:p>
            <a:pPr>
              <a:lnSpc>
                <a:spcPct val="150000"/>
              </a:lnSpc>
              <a:spcAft>
                <a:spcPts val="1200"/>
              </a:spcAft>
            </a:pPr>
            <a:r>
              <a:rPr lang="en-US" dirty="0"/>
              <a:t>We use differential equations to relate one or more functions and its derivatives.</a:t>
            </a:r>
          </a:p>
          <a:p>
            <a:pPr>
              <a:lnSpc>
                <a:spcPct val="150000"/>
              </a:lnSpc>
              <a:spcAft>
                <a:spcPts val="1200"/>
              </a:spcAft>
            </a:pPr>
            <a:r>
              <a:rPr lang="en-US" dirty="0"/>
              <a:t>We can create a model to represent some tangible property of a model and the model’s rate of change.</a:t>
            </a:r>
          </a:p>
          <a:p>
            <a:pPr>
              <a:lnSpc>
                <a:spcPct val="150000"/>
              </a:lnSpc>
              <a:spcAft>
                <a:spcPts val="1200"/>
              </a:spcAft>
            </a:pPr>
            <a:r>
              <a:rPr lang="en-US" dirty="0"/>
              <a:t>The goal of our models are not to create a perfect representation of an event from the real world. These models are a mere representation of an event with the goal to help understand an aspect of the event.</a:t>
            </a:r>
          </a:p>
          <a:p>
            <a:pPr>
              <a:lnSpc>
                <a:spcPct val="150000"/>
              </a:lnSpc>
              <a:spcAft>
                <a:spcPts val="1200"/>
              </a:spcAft>
            </a:pPr>
            <a:r>
              <a:rPr lang="en-US" dirty="0"/>
              <a:t>Build models with the goal to tweak and revamp our initial model.</a:t>
            </a:r>
          </a:p>
          <a:p>
            <a:pPr>
              <a:lnSpc>
                <a:spcPct val="150000"/>
              </a:lnSpc>
              <a:spcAft>
                <a:spcPts val="1200"/>
              </a:spcAft>
            </a:pPr>
            <a:endParaRPr lang="en-US" dirty="0"/>
          </a:p>
        </p:txBody>
      </p:sp>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What Is Differential Equation?</a:t>
            </a:r>
          </a:p>
        </p:txBody>
      </p:sp>
    </p:spTree>
    <p:extLst>
      <p:ext uri="{BB962C8B-B14F-4D97-AF65-F5344CB8AC3E}">
        <p14:creationId xmlns:p14="http://schemas.microsoft.com/office/powerpoint/2010/main" val="3400686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Graph</a:t>
            </a:r>
            <a:endParaRPr dirty="0"/>
          </a:p>
        </p:txBody>
      </p:sp>
      <p:pic>
        <p:nvPicPr>
          <p:cNvPr id="2" name="SIRGraphExponentialInfections_second">
            <a:hlinkClick r:id="" action="ppaction://media"/>
            <a:extLst>
              <a:ext uri="{FF2B5EF4-FFF2-40B4-BE49-F238E27FC236}">
                <a16:creationId xmlns:a16="http://schemas.microsoft.com/office/drawing/2014/main" id="{ED2B8858-C2D8-4A85-934A-6953CC24FD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22423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Graph</a:t>
            </a:r>
            <a:endParaRPr dirty="0"/>
          </a:p>
        </p:txBody>
      </p:sp>
      <p:pic>
        <p:nvPicPr>
          <p:cNvPr id="2" name="SIRGraphExponentialInfections_third">
            <a:hlinkClick r:id="" action="ppaction://media"/>
            <a:extLst>
              <a:ext uri="{FF2B5EF4-FFF2-40B4-BE49-F238E27FC236}">
                <a16:creationId xmlns:a16="http://schemas.microsoft.com/office/drawing/2014/main" id="{6729655E-EDCF-4B75-B316-C9C30A1B2FF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11944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Graph</a:t>
            </a:r>
            <a:endParaRPr dirty="0"/>
          </a:p>
        </p:txBody>
      </p:sp>
      <p:pic>
        <p:nvPicPr>
          <p:cNvPr id="2" name="SIRGraphNormal_first">
            <a:hlinkClick r:id="" action="ppaction://media"/>
            <a:extLst>
              <a:ext uri="{FF2B5EF4-FFF2-40B4-BE49-F238E27FC236}">
                <a16:creationId xmlns:a16="http://schemas.microsoft.com/office/drawing/2014/main" id="{4491351B-2CDA-4994-8D86-5E2397AD1E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59719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Graph</a:t>
            </a:r>
            <a:endParaRPr dirty="0"/>
          </a:p>
        </p:txBody>
      </p:sp>
      <p:pic>
        <p:nvPicPr>
          <p:cNvPr id="2" name="SIRGraphNormal_second">
            <a:hlinkClick r:id="" action="ppaction://media"/>
            <a:extLst>
              <a:ext uri="{FF2B5EF4-FFF2-40B4-BE49-F238E27FC236}">
                <a16:creationId xmlns:a16="http://schemas.microsoft.com/office/drawing/2014/main" id="{E78D6EEA-10B1-4988-81A1-6E053E243A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51809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583929" y="1079300"/>
            <a:ext cx="7689900" cy="3791280"/>
          </a:xfrm>
        </p:spPr>
        <p:txBody>
          <a:bodyPr/>
          <a:lstStyle/>
          <a:p>
            <a:pPr>
              <a:lnSpc>
                <a:spcPct val="150000"/>
              </a:lnSpc>
              <a:spcAft>
                <a:spcPts val="1200"/>
              </a:spcAft>
            </a:pPr>
            <a:r>
              <a:rPr lang="en-US" dirty="0"/>
              <a:t>How can an infection spread throughout a population?</a:t>
            </a:r>
          </a:p>
          <a:p>
            <a:pPr>
              <a:lnSpc>
                <a:spcPct val="150000"/>
              </a:lnSpc>
              <a:spcAft>
                <a:spcPts val="1200"/>
              </a:spcAft>
            </a:pPr>
            <a:r>
              <a:rPr lang="en-US" dirty="0"/>
              <a:t>Epidemiologists use </a:t>
            </a:r>
            <a:r>
              <a:rPr lang="en-US" i="1" dirty="0"/>
              <a:t>R</a:t>
            </a:r>
            <a:r>
              <a:rPr lang="en-US" dirty="0"/>
              <a:t> to calculate an infection’s ability to spread.</a:t>
            </a:r>
          </a:p>
          <a:p>
            <a:pPr lvl="1">
              <a:lnSpc>
                <a:spcPct val="150000"/>
              </a:lnSpc>
              <a:spcAft>
                <a:spcPts val="1200"/>
              </a:spcAft>
            </a:pPr>
            <a:r>
              <a:rPr lang="en-US" dirty="0"/>
              <a:t>The starting </a:t>
            </a:r>
            <a:r>
              <a:rPr lang="en-US" i="1" dirty="0"/>
              <a:t>R</a:t>
            </a:r>
            <a:r>
              <a:rPr lang="en-US" dirty="0"/>
              <a:t> value of an infection is considered </a:t>
            </a:r>
            <a:r>
              <a:rPr lang="en-US" i="1" dirty="0"/>
              <a:t>R</a:t>
            </a:r>
            <a:r>
              <a:rPr lang="en-US" i="1" baseline="-25000" dirty="0"/>
              <a:t>0</a:t>
            </a:r>
            <a:r>
              <a:rPr lang="en-US" i="1" dirty="0"/>
              <a:t> (R-Naught)</a:t>
            </a:r>
            <a:endParaRPr lang="en-US" dirty="0"/>
          </a:p>
          <a:p>
            <a:pPr>
              <a:lnSpc>
                <a:spcPct val="150000"/>
              </a:lnSpc>
              <a:spcAft>
                <a:spcPts val="1200"/>
              </a:spcAft>
            </a:pPr>
            <a:r>
              <a:rPr lang="en-US" dirty="0"/>
              <a:t>Examples of R:</a:t>
            </a:r>
          </a:p>
          <a:p>
            <a:pPr lvl="1">
              <a:lnSpc>
                <a:spcPct val="150000"/>
              </a:lnSpc>
              <a:spcAft>
                <a:spcPts val="1200"/>
              </a:spcAft>
            </a:pPr>
            <a:r>
              <a:rPr lang="en-US" dirty="0"/>
              <a:t>Common Cold: </a:t>
            </a:r>
            <a:r>
              <a:rPr lang="en-US" i="1" dirty="0"/>
              <a:t>R</a:t>
            </a:r>
            <a:r>
              <a:rPr lang="en-US" i="1" baseline="-25000" dirty="0"/>
              <a:t>0</a:t>
            </a:r>
            <a:r>
              <a:rPr lang="en-US" i="1" dirty="0"/>
              <a:t> = 2 </a:t>
            </a:r>
            <a:r>
              <a:rPr lang="en-US" dirty="0"/>
              <a:t>to </a:t>
            </a:r>
            <a:r>
              <a:rPr lang="en-US" i="1" dirty="0"/>
              <a:t>3</a:t>
            </a:r>
            <a:endParaRPr lang="en-US" dirty="0"/>
          </a:p>
          <a:p>
            <a:pPr lvl="1">
              <a:lnSpc>
                <a:spcPct val="150000"/>
              </a:lnSpc>
              <a:spcAft>
                <a:spcPts val="1200"/>
              </a:spcAft>
            </a:pPr>
            <a:r>
              <a:rPr lang="en-US" dirty="0"/>
              <a:t>Measles: </a:t>
            </a:r>
            <a:r>
              <a:rPr lang="en-US" i="1" dirty="0"/>
              <a:t>R</a:t>
            </a:r>
            <a:r>
              <a:rPr lang="en-US" i="1" baseline="-25000" dirty="0"/>
              <a:t>0</a:t>
            </a:r>
            <a:r>
              <a:rPr lang="en-US" i="1" dirty="0"/>
              <a:t> = 12</a:t>
            </a:r>
            <a:r>
              <a:rPr lang="en-US" dirty="0"/>
              <a:t> to </a:t>
            </a:r>
            <a:r>
              <a:rPr lang="en-US" i="1" dirty="0"/>
              <a:t>18</a:t>
            </a:r>
          </a:p>
          <a:p>
            <a:pPr lvl="1">
              <a:lnSpc>
                <a:spcPct val="150000"/>
              </a:lnSpc>
              <a:spcAft>
                <a:spcPts val="1200"/>
              </a:spcAft>
            </a:pPr>
            <a:r>
              <a:rPr lang="en-US" dirty="0"/>
              <a:t>Covid-19: </a:t>
            </a:r>
            <a:r>
              <a:rPr lang="en-US" i="1" dirty="0"/>
              <a:t>R</a:t>
            </a:r>
            <a:r>
              <a:rPr lang="en-US" i="1" baseline="-25000" dirty="0"/>
              <a:t>0 </a:t>
            </a:r>
            <a:r>
              <a:rPr lang="en-US" i="1" dirty="0"/>
              <a:t>= ?</a:t>
            </a:r>
            <a:endParaRPr lang="en-US" dirty="0"/>
          </a:p>
        </p:txBody>
      </p:sp>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Infection’s Reproduction Number</a:t>
            </a:r>
          </a:p>
        </p:txBody>
      </p:sp>
    </p:spTree>
    <p:extLst>
      <p:ext uri="{BB962C8B-B14F-4D97-AF65-F5344CB8AC3E}">
        <p14:creationId xmlns:p14="http://schemas.microsoft.com/office/powerpoint/2010/main" val="3811732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583929" y="1079300"/>
            <a:ext cx="7689900" cy="3791280"/>
          </a:xfrm>
        </p:spPr>
        <p:txBody>
          <a:bodyPr/>
          <a:lstStyle/>
          <a:p>
            <a:pPr>
              <a:lnSpc>
                <a:spcPct val="150000"/>
              </a:lnSpc>
              <a:spcAft>
                <a:spcPts val="1200"/>
              </a:spcAft>
            </a:pPr>
            <a:endParaRPr lang="en-US" dirty="0"/>
          </a:p>
        </p:txBody>
      </p:sp>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Infection’s Reproduction Number</a:t>
            </a:r>
          </a:p>
        </p:txBody>
      </p:sp>
      <p:pic>
        <p:nvPicPr>
          <p:cNvPr id="4" name="ReproductionNumber">
            <a:hlinkClick r:id="" action="ppaction://media"/>
            <a:extLst>
              <a:ext uri="{FF2B5EF4-FFF2-40B4-BE49-F238E27FC236}">
                <a16:creationId xmlns:a16="http://schemas.microsoft.com/office/drawing/2014/main" id="{4567D27B-C809-442C-934D-376F9FD6290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96356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583929" y="1079300"/>
            <a:ext cx="7689900" cy="3791280"/>
          </a:xfrm>
        </p:spPr>
        <p:txBody>
          <a:bodyPr/>
          <a:lstStyle/>
          <a:p>
            <a:pPr>
              <a:lnSpc>
                <a:spcPct val="150000"/>
              </a:lnSpc>
              <a:spcAft>
                <a:spcPts val="1200"/>
              </a:spcAft>
            </a:pPr>
            <a:r>
              <a:rPr lang="en-US" dirty="0"/>
              <a:t>How can an infection spread throughout a population?</a:t>
            </a:r>
          </a:p>
          <a:p>
            <a:pPr>
              <a:lnSpc>
                <a:spcPct val="150000"/>
              </a:lnSpc>
              <a:spcAft>
                <a:spcPts val="1200"/>
              </a:spcAft>
            </a:pPr>
            <a:r>
              <a:rPr lang="en-US" dirty="0"/>
              <a:t>Epidemiologists use </a:t>
            </a:r>
            <a:r>
              <a:rPr lang="en-US" i="1" dirty="0"/>
              <a:t>R</a:t>
            </a:r>
            <a:r>
              <a:rPr lang="en-US" dirty="0"/>
              <a:t> to calculate an infection’s ability to spread.</a:t>
            </a:r>
          </a:p>
          <a:p>
            <a:pPr lvl="1">
              <a:lnSpc>
                <a:spcPct val="150000"/>
              </a:lnSpc>
              <a:spcAft>
                <a:spcPts val="1200"/>
              </a:spcAft>
            </a:pPr>
            <a:r>
              <a:rPr lang="en-US" dirty="0"/>
              <a:t>The starting </a:t>
            </a:r>
            <a:r>
              <a:rPr lang="en-US" i="1" dirty="0"/>
              <a:t>R</a:t>
            </a:r>
            <a:r>
              <a:rPr lang="en-US" dirty="0"/>
              <a:t> value of an infection is considered </a:t>
            </a:r>
            <a:r>
              <a:rPr lang="en-US" i="1" dirty="0"/>
              <a:t>R</a:t>
            </a:r>
            <a:r>
              <a:rPr lang="en-US" i="1" baseline="-25000" dirty="0"/>
              <a:t>0</a:t>
            </a:r>
            <a:r>
              <a:rPr lang="en-US" i="1" dirty="0"/>
              <a:t> (R-Naught)</a:t>
            </a:r>
            <a:endParaRPr lang="en-US" dirty="0"/>
          </a:p>
          <a:p>
            <a:pPr>
              <a:lnSpc>
                <a:spcPct val="150000"/>
              </a:lnSpc>
              <a:spcAft>
                <a:spcPts val="1200"/>
              </a:spcAft>
            </a:pPr>
            <a:r>
              <a:rPr lang="en-US" dirty="0"/>
              <a:t>Examples of R:</a:t>
            </a:r>
          </a:p>
          <a:p>
            <a:pPr lvl="1">
              <a:lnSpc>
                <a:spcPct val="150000"/>
              </a:lnSpc>
              <a:spcAft>
                <a:spcPts val="1200"/>
              </a:spcAft>
            </a:pPr>
            <a:r>
              <a:rPr lang="en-US" dirty="0"/>
              <a:t>Common Cold: </a:t>
            </a:r>
            <a:r>
              <a:rPr lang="en-US" i="1" dirty="0"/>
              <a:t>R</a:t>
            </a:r>
            <a:r>
              <a:rPr lang="en-US" i="1" baseline="-25000" dirty="0"/>
              <a:t>0</a:t>
            </a:r>
            <a:r>
              <a:rPr lang="en-US" i="1" dirty="0"/>
              <a:t> = 2 </a:t>
            </a:r>
            <a:r>
              <a:rPr lang="en-US" dirty="0"/>
              <a:t>to </a:t>
            </a:r>
            <a:r>
              <a:rPr lang="en-US" i="1" dirty="0"/>
              <a:t>3</a:t>
            </a:r>
            <a:endParaRPr lang="en-US" dirty="0"/>
          </a:p>
          <a:p>
            <a:pPr lvl="1">
              <a:lnSpc>
                <a:spcPct val="150000"/>
              </a:lnSpc>
              <a:spcAft>
                <a:spcPts val="1200"/>
              </a:spcAft>
            </a:pPr>
            <a:r>
              <a:rPr lang="en-US" dirty="0"/>
              <a:t>Measles: </a:t>
            </a:r>
            <a:r>
              <a:rPr lang="en-US" i="1" dirty="0"/>
              <a:t>R</a:t>
            </a:r>
            <a:r>
              <a:rPr lang="en-US" i="1" baseline="-25000" dirty="0"/>
              <a:t>0</a:t>
            </a:r>
            <a:r>
              <a:rPr lang="en-US" i="1" dirty="0"/>
              <a:t> = 12</a:t>
            </a:r>
            <a:r>
              <a:rPr lang="en-US" dirty="0"/>
              <a:t> to </a:t>
            </a:r>
            <a:r>
              <a:rPr lang="en-US" i="1" dirty="0"/>
              <a:t>18</a:t>
            </a:r>
          </a:p>
          <a:p>
            <a:pPr lvl="1">
              <a:lnSpc>
                <a:spcPct val="150000"/>
              </a:lnSpc>
              <a:spcAft>
                <a:spcPts val="1200"/>
              </a:spcAft>
            </a:pPr>
            <a:r>
              <a:rPr lang="en-US" dirty="0"/>
              <a:t>Covid-19: </a:t>
            </a:r>
            <a:r>
              <a:rPr lang="en-US" i="1" dirty="0"/>
              <a:t>R</a:t>
            </a:r>
            <a:r>
              <a:rPr lang="en-US" i="1" baseline="-25000" dirty="0"/>
              <a:t>0 </a:t>
            </a:r>
            <a:r>
              <a:rPr lang="en-US" i="1" dirty="0"/>
              <a:t>= ?</a:t>
            </a:r>
            <a:endParaRPr lang="en-US" dirty="0"/>
          </a:p>
        </p:txBody>
      </p:sp>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Infection’s Reproduction Number</a:t>
            </a:r>
          </a:p>
        </p:txBody>
      </p:sp>
    </p:spTree>
    <p:extLst>
      <p:ext uri="{BB962C8B-B14F-4D97-AF65-F5344CB8AC3E}">
        <p14:creationId xmlns:p14="http://schemas.microsoft.com/office/powerpoint/2010/main" val="310247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583929" y="1079300"/>
            <a:ext cx="7689900" cy="3791280"/>
          </a:xfrm>
        </p:spPr>
        <p:txBody>
          <a:bodyPr/>
          <a:lstStyle/>
          <a:p>
            <a:pPr>
              <a:lnSpc>
                <a:spcPct val="150000"/>
              </a:lnSpc>
              <a:spcAft>
                <a:spcPts val="1200"/>
              </a:spcAft>
            </a:pPr>
            <a:endParaRPr lang="en-US" dirty="0"/>
          </a:p>
        </p:txBody>
      </p:sp>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Half</a:t>
            </a:r>
          </a:p>
        </p:txBody>
      </p:sp>
      <p:pic>
        <p:nvPicPr>
          <p:cNvPr id="4" name="SIRGraphNormal_fourth">
            <a:hlinkClick r:id="" action="ppaction://media"/>
            <a:extLst>
              <a:ext uri="{FF2B5EF4-FFF2-40B4-BE49-F238E27FC236}">
                <a16:creationId xmlns:a16="http://schemas.microsoft.com/office/drawing/2014/main" id="{F3609797-B060-4B36-8F5F-30D8AA5899F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27042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583929" y="1079300"/>
            <a:ext cx="7689900" cy="3791280"/>
          </a:xfrm>
        </p:spPr>
        <p:txBody>
          <a:bodyPr/>
          <a:lstStyle/>
          <a:p>
            <a:pPr>
              <a:lnSpc>
                <a:spcPct val="150000"/>
              </a:lnSpc>
              <a:spcAft>
                <a:spcPts val="1200"/>
              </a:spcAft>
            </a:pPr>
            <a:endParaRPr lang="en-US" dirty="0"/>
          </a:p>
        </p:txBody>
      </p:sp>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Double</a:t>
            </a:r>
          </a:p>
        </p:txBody>
      </p:sp>
      <p:pic>
        <p:nvPicPr>
          <p:cNvPr id="4" name="SIRGraphNormal_third">
            <a:hlinkClick r:id="" action="ppaction://media"/>
            <a:extLst>
              <a:ext uri="{FF2B5EF4-FFF2-40B4-BE49-F238E27FC236}">
                <a16:creationId xmlns:a16="http://schemas.microsoft.com/office/drawing/2014/main" id="{9FD41E48-9467-4FE8-9303-2CB8A710A3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3774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5" name="Google Shape;425;p38"/>
          <p:cNvSpPr txBox="1">
            <a:spLocks noGrp="1"/>
          </p:cNvSpPr>
          <p:nvPr>
            <p:ph type="title"/>
          </p:nvPr>
        </p:nvSpPr>
        <p:spPr>
          <a:xfrm>
            <a:off x="2439450" y="1456446"/>
            <a:ext cx="42651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Creating an Epidemic Model</a:t>
            </a:r>
            <a:endParaRPr dirty="0"/>
          </a:p>
        </p:txBody>
      </p:sp>
      <p:sp>
        <p:nvSpPr>
          <p:cNvPr id="426" name="Google Shape;426;p38"/>
          <p:cNvSpPr txBox="1">
            <a:spLocks noGrp="1"/>
          </p:cNvSpPr>
          <p:nvPr>
            <p:ph type="subTitle" idx="1"/>
          </p:nvPr>
        </p:nvSpPr>
        <p:spPr>
          <a:xfrm>
            <a:off x="3133400" y="2901101"/>
            <a:ext cx="2877300" cy="64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Steven Blythe</a:t>
            </a:r>
            <a:endParaRPr dirty="0"/>
          </a:p>
        </p:txBody>
      </p:sp>
    </p:spTree>
    <p:extLst>
      <p:ext uri="{BB962C8B-B14F-4D97-AF65-F5344CB8AC3E}">
        <p14:creationId xmlns:p14="http://schemas.microsoft.com/office/powerpoint/2010/main" val="2875000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601266" y="1054916"/>
            <a:ext cx="7689900" cy="3528600"/>
          </a:xfrm>
        </p:spPr>
        <p:txBody>
          <a:bodyPr/>
          <a:lstStyle/>
          <a:p>
            <a:pPr>
              <a:lnSpc>
                <a:spcPct val="150000"/>
              </a:lnSpc>
              <a:spcAft>
                <a:spcPts val="1200"/>
              </a:spcAft>
            </a:pPr>
            <a:r>
              <a:rPr lang="en-US" dirty="0"/>
              <a:t>How might we go about modeling population growth?</a:t>
            </a:r>
          </a:p>
          <a:p>
            <a:pPr>
              <a:lnSpc>
                <a:spcPct val="150000"/>
              </a:lnSpc>
              <a:spcAft>
                <a:spcPts val="1200"/>
              </a:spcAft>
            </a:pPr>
            <a:r>
              <a:rPr lang="en-US" dirty="0"/>
              <a:t>Let us first consider an example with concrete numbers:</a:t>
            </a:r>
          </a:p>
          <a:p>
            <a:pPr lvl="1">
              <a:lnSpc>
                <a:spcPct val="150000"/>
              </a:lnSpc>
              <a:spcAft>
                <a:spcPts val="1200"/>
              </a:spcAft>
            </a:pPr>
            <a:r>
              <a:rPr lang="en-US" dirty="0"/>
              <a:t>Population: 100</a:t>
            </a:r>
          </a:p>
          <a:p>
            <a:pPr lvl="1">
              <a:lnSpc>
                <a:spcPct val="150000"/>
              </a:lnSpc>
              <a:spcAft>
                <a:spcPts val="1200"/>
              </a:spcAft>
            </a:pPr>
            <a:r>
              <a:rPr lang="en-US" dirty="0"/>
              <a:t>Time Interval: 1 Year</a:t>
            </a:r>
          </a:p>
          <a:p>
            <a:pPr>
              <a:lnSpc>
                <a:spcPct val="150000"/>
              </a:lnSpc>
              <a:spcAft>
                <a:spcPts val="1200"/>
              </a:spcAft>
            </a:pPr>
            <a:r>
              <a:rPr lang="en-US" dirty="0"/>
              <a:t>What does a 20% increase look like?</a:t>
            </a:r>
          </a:p>
          <a:p>
            <a:pPr lvl="1">
              <a:lnSpc>
                <a:spcPct val="150000"/>
              </a:lnSpc>
              <a:spcAft>
                <a:spcPts val="1200"/>
              </a:spcAft>
            </a:pPr>
            <a:r>
              <a:rPr lang="en-US" dirty="0"/>
              <a:t>1</a:t>
            </a:r>
            <a:r>
              <a:rPr lang="en-US" baseline="30000" dirty="0"/>
              <a:t>st</a:t>
            </a:r>
            <a:r>
              <a:rPr lang="en-US" dirty="0"/>
              <a:t>  year: 100 * 0.20 + 100 = 120</a:t>
            </a:r>
          </a:p>
          <a:p>
            <a:pPr lvl="1">
              <a:lnSpc>
                <a:spcPct val="150000"/>
              </a:lnSpc>
              <a:spcAft>
                <a:spcPts val="1200"/>
              </a:spcAft>
            </a:pPr>
            <a:r>
              <a:rPr lang="en-US" dirty="0"/>
              <a:t>2</a:t>
            </a:r>
            <a:r>
              <a:rPr lang="en-US" baseline="30000" dirty="0"/>
              <a:t>nd</a:t>
            </a:r>
            <a:r>
              <a:rPr lang="en-US" dirty="0"/>
              <a:t> year: 120 * 0.20 + 120 = 144</a:t>
            </a:r>
          </a:p>
        </p:txBody>
      </p:sp>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Model Building</a:t>
            </a:r>
          </a:p>
        </p:txBody>
      </p:sp>
    </p:spTree>
    <p:extLst>
      <p:ext uri="{BB962C8B-B14F-4D97-AF65-F5344CB8AC3E}">
        <p14:creationId xmlns:p14="http://schemas.microsoft.com/office/powerpoint/2010/main" val="2675339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601266" y="1054916"/>
            <a:ext cx="7689900" cy="3528600"/>
          </a:xfrm>
        </p:spPr>
        <p:txBody>
          <a:bodyPr/>
          <a:lstStyle/>
          <a:p>
            <a:pPr>
              <a:lnSpc>
                <a:spcPct val="150000"/>
              </a:lnSpc>
              <a:spcAft>
                <a:spcPts val="1200"/>
              </a:spcAft>
            </a:pPr>
            <a:r>
              <a:rPr lang="en-US" dirty="0"/>
              <a:t>How might we go about modeling population growth?</a:t>
            </a:r>
          </a:p>
          <a:p>
            <a:pPr>
              <a:lnSpc>
                <a:spcPct val="150000"/>
              </a:lnSpc>
              <a:spcAft>
                <a:spcPts val="1200"/>
              </a:spcAft>
            </a:pPr>
            <a:r>
              <a:rPr lang="en-US" dirty="0"/>
              <a:t>Let us first consider an example with concrete numbers:</a:t>
            </a:r>
          </a:p>
          <a:p>
            <a:pPr lvl="1">
              <a:lnSpc>
                <a:spcPct val="150000"/>
              </a:lnSpc>
              <a:spcAft>
                <a:spcPts val="1200"/>
              </a:spcAft>
            </a:pPr>
            <a:r>
              <a:rPr lang="en-US" dirty="0"/>
              <a:t>Population: 100</a:t>
            </a:r>
          </a:p>
          <a:p>
            <a:pPr lvl="1">
              <a:lnSpc>
                <a:spcPct val="150000"/>
              </a:lnSpc>
              <a:spcAft>
                <a:spcPts val="1200"/>
              </a:spcAft>
            </a:pPr>
            <a:r>
              <a:rPr lang="en-US" dirty="0"/>
              <a:t>Time Interval: 1 Year</a:t>
            </a:r>
          </a:p>
          <a:p>
            <a:pPr>
              <a:lnSpc>
                <a:spcPct val="150000"/>
              </a:lnSpc>
              <a:spcAft>
                <a:spcPts val="1200"/>
              </a:spcAft>
            </a:pPr>
            <a:r>
              <a:rPr lang="en-US" dirty="0"/>
              <a:t>What does a 20% increase look like?</a:t>
            </a:r>
          </a:p>
          <a:p>
            <a:pPr lvl="1">
              <a:lnSpc>
                <a:spcPct val="150000"/>
              </a:lnSpc>
              <a:spcAft>
                <a:spcPts val="1200"/>
              </a:spcAft>
            </a:pPr>
            <a:r>
              <a:rPr lang="en-US" dirty="0"/>
              <a:t>1</a:t>
            </a:r>
            <a:r>
              <a:rPr lang="en-US" baseline="30000" dirty="0"/>
              <a:t>st</a:t>
            </a:r>
            <a:r>
              <a:rPr lang="en-US" dirty="0"/>
              <a:t>  year: 100 * 0.20 = 20</a:t>
            </a:r>
          </a:p>
          <a:p>
            <a:pPr lvl="1">
              <a:lnSpc>
                <a:spcPct val="150000"/>
              </a:lnSpc>
              <a:spcAft>
                <a:spcPts val="1200"/>
              </a:spcAft>
            </a:pPr>
            <a:r>
              <a:rPr lang="en-US" dirty="0"/>
              <a:t>2</a:t>
            </a:r>
            <a:r>
              <a:rPr lang="en-US" baseline="30000" dirty="0"/>
              <a:t>nd</a:t>
            </a:r>
            <a:r>
              <a:rPr lang="en-US" dirty="0"/>
              <a:t> year: 120 * 0.20 = 24</a:t>
            </a:r>
          </a:p>
        </p:txBody>
      </p:sp>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Model Building</a:t>
            </a:r>
          </a:p>
        </p:txBody>
      </p:sp>
    </p:spTree>
    <p:extLst>
      <p:ext uri="{BB962C8B-B14F-4D97-AF65-F5344CB8AC3E}">
        <p14:creationId xmlns:p14="http://schemas.microsoft.com/office/powerpoint/2010/main" val="2211673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601266" y="1079300"/>
            <a:ext cx="7689900" cy="3528600"/>
          </a:xfrm>
        </p:spPr>
        <p:txBody>
          <a:bodyPr/>
          <a:lstStyle/>
          <a:p>
            <a:pPr>
              <a:lnSpc>
                <a:spcPct val="150000"/>
              </a:lnSpc>
              <a:spcAft>
                <a:spcPts val="1200"/>
              </a:spcAft>
            </a:pPr>
            <a:r>
              <a:rPr lang="en-US" dirty="0"/>
              <a:t>How might we go about modeling population growth?</a:t>
            </a:r>
          </a:p>
          <a:p>
            <a:pPr>
              <a:lnSpc>
                <a:spcPct val="150000"/>
              </a:lnSpc>
              <a:spcAft>
                <a:spcPts val="1200"/>
              </a:spcAft>
            </a:pPr>
            <a:r>
              <a:rPr lang="en-US" dirty="0"/>
              <a:t>Let us first consider an example with concrete numbers:</a:t>
            </a:r>
          </a:p>
          <a:p>
            <a:pPr lvl="1">
              <a:lnSpc>
                <a:spcPct val="150000"/>
              </a:lnSpc>
              <a:spcAft>
                <a:spcPts val="1200"/>
              </a:spcAft>
            </a:pPr>
            <a:r>
              <a:rPr lang="en-US" dirty="0"/>
              <a:t>Population: 100</a:t>
            </a:r>
          </a:p>
          <a:p>
            <a:pPr lvl="1">
              <a:lnSpc>
                <a:spcPct val="150000"/>
              </a:lnSpc>
              <a:spcAft>
                <a:spcPts val="1200"/>
              </a:spcAft>
            </a:pPr>
            <a:r>
              <a:rPr lang="en-US" dirty="0"/>
              <a:t>Time Interval: 1 Year</a:t>
            </a:r>
          </a:p>
          <a:p>
            <a:pPr>
              <a:lnSpc>
                <a:spcPct val="150000"/>
              </a:lnSpc>
              <a:spcAft>
                <a:spcPts val="1200"/>
              </a:spcAft>
            </a:pPr>
            <a:r>
              <a:rPr lang="en-US" dirty="0"/>
              <a:t>What does a k increase look like?</a:t>
            </a:r>
          </a:p>
          <a:p>
            <a:pPr lvl="1">
              <a:lnSpc>
                <a:spcPct val="150000"/>
              </a:lnSpc>
              <a:spcAft>
                <a:spcPts val="1200"/>
              </a:spcAft>
            </a:pPr>
            <a:r>
              <a:rPr lang="en-US" dirty="0"/>
              <a:t>1</a:t>
            </a:r>
            <a:r>
              <a:rPr lang="en-US" baseline="30000" dirty="0"/>
              <a:t>st</a:t>
            </a:r>
            <a:r>
              <a:rPr lang="en-US" dirty="0"/>
              <a:t>  year change: 100 * k</a:t>
            </a:r>
          </a:p>
        </p:txBody>
      </p:sp>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Model Building</a:t>
            </a:r>
          </a:p>
        </p:txBody>
      </p:sp>
    </p:spTree>
    <p:extLst>
      <p:ext uri="{BB962C8B-B14F-4D97-AF65-F5344CB8AC3E}">
        <p14:creationId xmlns:p14="http://schemas.microsoft.com/office/powerpoint/2010/main" val="3194504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601266" y="1079300"/>
            <a:ext cx="7689900" cy="3528600"/>
          </a:xfrm>
        </p:spPr>
        <p:txBody>
          <a:bodyPr/>
          <a:lstStyle/>
          <a:p>
            <a:pPr>
              <a:lnSpc>
                <a:spcPct val="150000"/>
              </a:lnSpc>
              <a:spcAft>
                <a:spcPts val="1200"/>
              </a:spcAft>
            </a:pPr>
            <a:r>
              <a:rPr lang="en-US" dirty="0"/>
              <a:t>How might we go about modeling population growth?</a:t>
            </a:r>
          </a:p>
          <a:p>
            <a:pPr>
              <a:lnSpc>
                <a:spcPct val="150000"/>
              </a:lnSpc>
              <a:spcAft>
                <a:spcPts val="1200"/>
              </a:spcAft>
            </a:pPr>
            <a:r>
              <a:rPr lang="en-US" dirty="0"/>
              <a:t>Let us first consider an example with concrete numbers:</a:t>
            </a:r>
          </a:p>
          <a:p>
            <a:pPr lvl="1">
              <a:lnSpc>
                <a:spcPct val="150000"/>
              </a:lnSpc>
              <a:spcAft>
                <a:spcPts val="1200"/>
              </a:spcAft>
            </a:pPr>
            <a:r>
              <a:rPr lang="en-US" dirty="0"/>
              <a:t>Population: P</a:t>
            </a:r>
          </a:p>
          <a:p>
            <a:pPr lvl="1">
              <a:lnSpc>
                <a:spcPct val="150000"/>
              </a:lnSpc>
              <a:spcAft>
                <a:spcPts val="1200"/>
              </a:spcAft>
            </a:pPr>
            <a:r>
              <a:rPr lang="en-US" dirty="0"/>
              <a:t>Time Interval: 1 Year</a:t>
            </a:r>
          </a:p>
          <a:p>
            <a:pPr>
              <a:lnSpc>
                <a:spcPct val="150000"/>
              </a:lnSpc>
              <a:spcAft>
                <a:spcPts val="1200"/>
              </a:spcAft>
            </a:pPr>
            <a:r>
              <a:rPr lang="en-US" dirty="0"/>
              <a:t>What does a k increase look like?</a:t>
            </a:r>
          </a:p>
          <a:p>
            <a:pPr lvl="1">
              <a:lnSpc>
                <a:spcPct val="150000"/>
              </a:lnSpc>
              <a:spcAft>
                <a:spcPts val="1200"/>
              </a:spcAft>
            </a:pPr>
            <a:r>
              <a:rPr lang="en-US" dirty="0"/>
              <a:t>1</a:t>
            </a:r>
            <a:r>
              <a:rPr lang="en-US" baseline="30000" dirty="0"/>
              <a:t>st</a:t>
            </a:r>
            <a:r>
              <a:rPr lang="en-US" dirty="0"/>
              <a:t>  year change: P * k</a:t>
            </a:r>
          </a:p>
        </p:txBody>
      </p:sp>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Model Building</a:t>
            </a:r>
          </a:p>
        </p:txBody>
      </p:sp>
    </p:spTree>
    <p:extLst>
      <p:ext uri="{BB962C8B-B14F-4D97-AF65-F5344CB8AC3E}">
        <p14:creationId xmlns:p14="http://schemas.microsoft.com/office/powerpoint/2010/main" val="71436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601266" y="1079300"/>
                <a:ext cx="7689900" cy="3528600"/>
              </a:xfrm>
            </p:spPr>
            <p:txBody>
              <a:bodyPr/>
              <a:lstStyle/>
              <a:p>
                <a:pPr>
                  <a:lnSpc>
                    <a:spcPct val="150000"/>
                  </a:lnSpc>
                  <a:spcAft>
                    <a:spcPts val="1200"/>
                  </a:spcAft>
                </a:pPr>
                <a:r>
                  <a:rPr lang="en-US" dirty="0"/>
                  <a:t>How might we go about modeling population growth?</a:t>
                </a:r>
              </a:p>
              <a:p>
                <a:pPr>
                  <a:lnSpc>
                    <a:spcPct val="150000"/>
                  </a:lnSpc>
                  <a:spcAft>
                    <a:spcPts val="1200"/>
                  </a:spcAft>
                </a:pPr>
                <a:r>
                  <a:rPr lang="en-US" dirty="0"/>
                  <a:t>Let us first consider an example with concrete numbers:</a:t>
                </a:r>
              </a:p>
              <a:p>
                <a:pPr lvl="1">
                  <a:lnSpc>
                    <a:spcPct val="150000"/>
                  </a:lnSpc>
                  <a:spcAft>
                    <a:spcPts val="1200"/>
                  </a:spcAft>
                </a:pPr>
                <a:r>
                  <a:rPr lang="en-US" dirty="0"/>
                  <a:t>Population: P</a:t>
                </a:r>
              </a:p>
              <a:p>
                <a:pPr lvl="1">
                  <a:lnSpc>
                    <a:spcPct val="150000"/>
                  </a:lnSpc>
                  <a:spcAft>
                    <a:spcPts val="1200"/>
                  </a:spcAft>
                </a:pPr>
                <a:r>
                  <a:rPr lang="en-US" dirty="0"/>
                  <a:t>Time Interval: 1 Year</a:t>
                </a:r>
              </a:p>
              <a:p>
                <a:pPr>
                  <a:lnSpc>
                    <a:spcPct val="150000"/>
                  </a:lnSpc>
                  <a:spcAft>
                    <a:spcPts val="1200"/>
                  </a:spcAft>
                </a:pPr>
                <a:r>
                  <a:rPr lang="en-US" dirty="0"/>
                  <a:t>What does a k increase look like?</a:t>
                </a:r>
              </a:p>
              <a:p>
                <a:pPr lvl="1">
                  <a:lnSpc>
                    <a:spcPct val="150000"/>
                  </a:lnSpc>
                  <a:spcAft>
                    <a:spcPts val="1200"/>
                  </a:spcAft>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𝑑𝑃</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𝑘</m:t>
                    </m:r>
                  </m:oMath>
                </a14:m>
                <a:endParaRPr lang="en-US" dirty="0"/>
              </a:p>
            </p:txBody>
          </p:sp>
        </mc:Choice>
        <mc:Fallback xmlns="">
          <p:sp>
            <p:nvSpPr>
              <p:cNvPr id="2" name="Subtitle 1">
                <a:extLst>
                  <a:ext uri="{FF2B5EF4-FFF2-40B4-BE49-F238E27FC236}">
                    <a16:creationId xmlns:a16="http://schemas.microsoft.com/office/drawing/2014/main" id="{7C9BD2A9-A9AC-4088-A8F6-41E21F0ABBFB}"/>
                  </a:ext>
                </a:extLst>
              </p:cNvPr>
              <p:cNvSpPr>
                <a:spLocks noGrp="1" noRot="1" noChangeAspect="1" noMove="1" noResize="1" noEditPoints="1" noAdjustHandles="1" noChangeArrowheads="1" noChangeShapeType="1" noTextEdit="1"/>
              </p:cNvSpPr>
              <p:nvPr>
                <p:ph type="subTitle" idx="1"/>
              </p:nvPr>
            </p:nvSpPr>
            <p:spPr>
              <a:xfrm>
                <a:off x="601266" y="1079300"/>
                <a:ext cx="7689900" cy="3528600"/>
              </a:xfrm>
              <a:blipFill>
                <a:blip r:embed="rId3"/>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Model Building</a:t>
            </a:r>
          </a:p>
        </p:txBody>
      </p:sp>
    </p:spTree>
    <p:extLst>
      <p:ext uri="{BB962C8B-B14F-4D97-AF65-F5344CB8AC3E}">
        <p14:creationId xmlns:p14="http://schemas.microsoft.com/office/powerpoint/2010/main" val="1069473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ubtitle 1">
                <a:extLst>
                  <a:ext uri="{FF2B5EF4-FFF2-40B4-BE49-F238E27FC236}">
                    <a16:creationId xmlns:a16="http://schemas.microsoft.com/office/drawing/2014/main" id="{7C9BD2A9-A9AC-4088-A8F6-41E21F0ABBFB}"/>
                  </a:ext>
                </a:extLst>
              </p:cNvPr>
              <p:cNvSpPr>
                <a:spLocks noGrp="1"/>
              </p:cNvSpPr>
              <p:nvPr>
                <p:ph type="subTitle" idx="1"/>
              </p:nvPr>
            </p:nvSpPr>
            <p:spPr>
              <a:xfrm>
                <a:off x="564195" y="1079300"/>
                <a:ext cx="7689900" cy="3528600"/>
              </a:xfrm>
            </p:spPr>
            <p:txBody>
              <a:bodyPr/>
              <a:lstStyle/>
              <a:p>
                <a:pPr marL="139700" indent="0" algn="ctr">
                  <a:lnSpc>
                    <a:spcPct val="150000"/>
                  </a:lnSpc>
                  <a:spcAft>
                    <a:spcPts val="1200"/>
                  </a:spcAft>
                  <a:buNone/>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𝑑𝑃</m:t>
                          </m:r>
                        </m:num>
                        <m:den>
                          <m:r>
                            <a:rPr lang="en-US" sz="1600" b="0" i="1" smtClean="0">
                              <a:latin typeface="Cambria Math" panose="02040503050406030204" pitchFamily="18" charset="0"/>
                            </a:rPr>
                            <m:t>𝑑𝑡</m:t>
                          </m:r>
                        </m:den>
                      </m:f>
                      <m:r>
                        <a:rPr lang="en-US" sz="1600" b="0" i="1" smtClean="0">
                          <a:latin typeface="Cambria Math" panose="02040503050406030204" pitchFamily="18" charset="0"/>
                        </a:rPr>
                        <m:t>=</m:t>
                      </m:r>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𝑘</m:t>
                      </m:r>
                    </m:oMath>
                  </m:oMathPara>
                </a14:m>
                <a:endParaRPr lang="en-US" dirty="0"/>
              </a:p>
              <a:p>
                <a:pPr>
                  <a:lnSpc>
                    <a:spcPct val="150000"/>
                  </a:lnSpc>
                  <a:spcAft>
                    <a:spcPts val="1200"/>
                  </a:spcAft>
                </a:pPr>
                <a:r>
                  <a:rPr lang="en-US" dirty="0"/>
                  <a:t>Our model can predict our population after a given amount of time.</a:t>
                </a:r>
              </a:p>
              <a:p>
                <a:pPr>
                  <a:lnSpc>
                    <a:spcPct val="150000"/>
                  </a:lnSpc>
                  <a:spcAft>
                    <a:spcPts val="1200"/>
                  </a:spcAft>
                </a:pPr>
                <a:r>
                  <a:rPr lang="en-US" dirty="0"/>
                  <a:t>What would it mean if </a:t>
                </a:r>
                <a14:m>
                  <m:oMath xmlns:m="http://schemas.openxmlformats.org/officeDocument/2006/math">
                    <m:f>
                      <m:fPr>
                        <m:ctrlPr>
                          <a:rPr lang="en-US" sz="1200" i="1" smtClean="0">
                            <a:latin typeface="Cambria Math" panose="02040503050406030204" pitchFamily="18" charset="0"/>
                          </a:rPr>
                        </m:ctrlPr>
                      </m:fPr>
                      <m:num>
                        <m:r>
                          <a:rPr lang="en-US" sz="1200" b="0" i="1" smtClean="0">
                            <a:latin typeface="Cambria Math" panose="02040503050406030204" pitchFamily="18" charset="0"/>
                          </a:rPr>
                          <m:t>𝑑𝑃</m:t>
                        </m:r>
                      </m:num>
                      <m:den>
                        <m:r>
                          <a:rPr lang="en-US" sz="1200" b="0" i="1" smtClean="0">
                            <a:latin typeface="Cambria Math" panose="02040503050406030204" pitchFamily="18" charset="0"/>
                          </a:rPr>
                          <m:t>𝑑𝑡</m:t>
                        </m:r>
                      </m:den>
                    </m:f>
                    <m:r>
                      <a:rPr lang="en-US" sz="1200" b="0" i="1" smtClean="0">
                        <a:latin typeface="Cambria Math" panose="02040503050406030204" pitchFamily="18" charset="0"/>
                      </a:rPr>
                      <m:t>=0</m:t>
                    </m:r>
                  </m:oMath>
                </a14:m>
                <a:r>
                  <a:rPr lang="en-US" dirty="0"/>
                  <a:t>?</a:t>
                </a:r>
              </a:p>
              <a:p>
                <a:pPr lvl="1">
                  <a:lnSpc>
                    <a:spcPct val="150000"/>
                  </a:lnSpc>
                  <a:spcAft>
                    <a:spcPts val="1200"/>
                  </a:spcAft>
                </a:pP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𝑑𝑃</m:t>
                        </m:r>
                      </m:num>
                      <m:den>
                        <m:r>
                          <a:rPr lang="en-US" sz="1400" b="0" i="1" smtClean="0">
                            <a:latin typeface="Cambria Math" panose="02040503050406030204" pitchFamily="18" charset="0"/>
                          </a:rPr>
                          <m:t>𝑑𝑡</m:t>
                        </m:r>
                      </m:den>
                    </m:f>
                    <m:r>
                      <a:rPr lang="en-US" sz="1400" b="0" i="1" smtClean="0">
                        <a:latin typeface="Cambria Math" panose="02040503050406030204" pitchFamily="18" charset="0"/>
                      </a:rPr>
                      <m:t>=0∗</m:t>
                    </m:r>
                    <m:r>
                      <a:rPr lang="en-US" sz="1400" b="0" i="1" smtClean="0">
                        <a:latin typeface="Cambria Math" panose="02040503050406030204" pitchFamily="18" charset="0"/>
                      </a:rPr>
                      <m:t>𝑘</m:t>
                    </m:r>
                  </m:oMath>
                </a14:m>
                <a:endParaRPr lang="en-US" dirty="0"/>
              </a:p>
              <a:p>
                <a:pPr>
                  <a:lnSpc>
                    <a:spcPct val="150000"/>
                  </a:lnSpc>
                  <a:spcAft>
                    <a:spcPts val="1200"/>
                  </a:spcAft>
                </a:pPr>
                <a:r>
                  <a:rPr lang="en-US" dirty="0"/>
                  <a:t>For all of time t, P(t) = 0.</a:t>
                </a:r>
              </a:p>
              <a:p>
                <a:pPr>
                  <a:lnSpc>
                    <a:spcPct val="150000"/>
                  </a:lnSpc>
                  <a:spcAft>
                    <a:spcPts val="1200"/>
                  </a:spcAft>
                </a:pPr>
                <a:r>
                  <a:rPr lang="en-US" dirty="0"/>
                  <a:t>Initial Condition: P(t</a:t>
                </a:r>
                <a:r>
                  <a:rPr lang="en-US" baseline="-25000" dirty="0"/>
                  <a:t>0</a:t>
                </a:r>
                <a:r>
                  <a:rPr lang="en-US" dirty="0"/>
                  <a:t>) = 0</a:t>
                </a:r>
              </a:p>
              <a:p>
                <a:pPr lvl="1">
                  <a:lnSpc>
                    <a:spcPct val="150000"/>
                  </a:lnSpc>
                  <a:spcAft>
                    <a:spcPts val="1200"/>
                  </a:spcAft>
                </a:pPr>
                <a:endParaRPr lang="en-US" dirty="0"/>
              </a:p>
            </p:txBody>
          </p:sp>
        </mc:Choice>
        <mc:Fallback xmlns="">
          <p:sp>
            <p:nvSpPr>
              <p:cNvPr id="2" name="Subtitle 1">
                <a:extLst>
                  <a:ext uri="{FF2B5EF4-FFF2-40B4-BE49-F238E27FC236}">
                    <a16:creationId xmlns:a16="http://schemas.microsoft.com/office/drawing/2014/main" id="{7C9BD2A9-A9AC-4088-A8F6-41E21F0ABBFB}"/>
                  </a:ext>
                </a:extLst>
              </p:cNvPr>
              <p:cNvSpPr>
                <a:spLocks noGrp="1" noRot="1" noChangeAspect="1" noMove="1" noResize="1" noEditPoints="1" noAdjustHandles="1" noChangeArrowheads="1" noChangeShapeType="1" noTextEdit="1"/>
              </p:cNvSpPr>
              <p:nvPr>
                <p:ph type="subTitle" idx="1"/>
              </p:nvPr>
            </p:nvSpPr>
            <p:spPr>
              <a:xfrm>
                <a:off x="564195" y="1079300"/>
                <a:ext cx="7689900" cy="3528600"/>
              </a:xfrm>
              <a:blipFill>
                <a:blip r:embed="rId3"/>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C1E0208-41A6-469E-A15B-7CA91A189D01}"/>
              </a:ext>
            </a:extLst>
          </p:cNvPr>
          <p:cNvSpPr>
            <a:spLocks noGrp="1"/>
          </p:cNvSpPr>
          <p:nvPr>
            <p:ph type="title"/>
          </p:nvPr>
        </p:nvSpPr>
        <p:spPr/>
        <p:txBody>
          <a:bodyPr/>
          <a:lstStyle/>
          <a:p>
            <a:r>
              <a:rPr lang="en-US" dirty="0"/>
              <a:t>Finding Meaning In Our Models</a:t>
            </a:r>
          </a:p>
        </p:txBody>
      </p:sp>
    </p:spTree>
    <p:extLst>
      <p:ext uri="{BB962C8B-B14F-4D97-AF65-F5344CB8AC3E}">
        <p14:creationId xmlns:p14="http://schemas.microsoft.com/office/powerpoint/2010/main" val="3805702057"/>
      </p:ext>
    </p:extLst>
  </p:cSld>
  <p:clrMapOvr>
    <a:masterClrMapping/>
  </p:clrMapOvr>
</p:sld>
</file>

<file path=ppt/theme/theme1.xml><?xml version="1.0" encoding="utf-8"?>
<a:theme xmlns:a="http://schemas.openxmlformats.org/drawingml/2006/main" name="Custal Project Proposal by Slidesgo">
  <a:themeElements>
    <a:clrScheme name="Simple Light">
      <a:dk1>
        <a:srgbClr val="000000"/>
      </a:dk1>
      <a:lt1>
        <a:srgbClr val="FFFFFF"/>
      </a:lt1>
      <a:dk2>
        <a:srgbClr val="595959"/>
      </a:dk2>
      <a:lt2>
        <a:srgbClr val="EEEEEE"/>
      </a:lt2>
      <a:accent1>
        <a:srgbClr val="292C35"/>
      </a:accent1>
      <a:accent2>
        <a:srgbClr val="475972"/>
      </a:accent2>
      <a:accent3>
        <a:srgbClr val="E9E2C9"/>
      </a:accent3>
      <a:accent4>
        <a:srgbClr val="FFDD6B"/>
      </a:accent4>
      <a:accent5>
        <a:srgbClr val="DCAE52"/>
      </a:accent5>
      <a:accent6>
        <a:srgbClr val="AF7132"/>
      </a:accent6>
      <a:hlink>
        <a:srgbClr val="DCAE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315</TotalTime>
  <Words>2262</Words>
  <Application>Microsoft Office PowerPoint</Application>
  <PresentationFormat>On-screen Show (16:9)</PresentationFormat>
  <Paragraphs>264</Paragraphs>
  <Slides>39</Slides>
  <Notes>39</Notes>
  <HiddenSlides>0</HiddenSlides>
  <MMClips>15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Abel</vt:lpstr>
      <vt:lpstr>Arial</vt:lpstr>
      <vt:lpstr>Cambria Math</vt:lpstr>
      <vt:lpstr>Livvic</vt:lpstr>
      <vt:lpstr>Montserrat</vt:lpstr>
      <vt:lpstr>Roboto Condensed Light</vt:lpstr>
      <vt:lpstr>Custal Project Proposal by Slidesgo</vt:lpstr>
      <vt:lpstr>Creating an Epidemic Model</vt:lpstr>
      <vt:lpstr>TABLE OF CONTENTS</vt:lpstr>
      <vt:lpstr>What Is Differential Equation?</vt:lpstr>
      <vt:lpstr>Model Building</vt:lpstr>
      <vt:lpstr>Model Building</vt:lpstr>
      <vt:lpstr>Model Building</vt:lpstr>
      <vt:lpstr>Model Building</vt:lpstr>
      <vt:lpstr>Model Building</vt:lpstr>
      <vt:lpstr>Finding Meaning In Our Models</vt:lpstr>
      <vt:lpstr>Finding Meaning In Our Models</vt:lpstr>
      <vt:lpstr>Finding Meaning In Our Models</vt:lpstr>
      <vt:lpstr>GRAPH</vt:lpstr>
      <vt:lpstr>Logistic Population Model</vt:lpstr>
      <vt:lpstr>Logistic Population Model</vt:lpstr>
      <vt:lpstr>GRAPH</vt:lpstr>
      <vt:lpstr>Predator-Prey Systems</vt:lpstr>
      <vt:lpstr>Predator-Prey Systems</vt:lpstr>
      <vt:lpstr>Predator-Prey Systems</vt:lpstr>
      <vt:lpstr>GRAPH</vt:lpstr>
      <vt:lpstr>GRAPH</vt:lpstr>
      <vt:lpstr>SIR Modeling</vt:lpstr>
      <vt:lpstr>SIR Modeling</vt:lpstr>
      <vt:lpstr>SIR Modeling</vt:lpstr>
      <vt:lpstr>SIR Modeling</vt:lpstr>
      <vt:lpstr>Visualizing our Pandemic</vt:lpstr>
      <vt:lpstr>MODEL</vt:lpstr>
      <vt:lpstr>GRAPH</vt:lpstr>
      <vt:lpstr>Model</vt:lpstr>
      <vt:lpstr>GRAPH</vt:lpstr>
      <vt:lpstr>Graph</vt:lpstr>
      <vt:lpstr>Graph</vt:lpstr>
      <vt:lpstr>Graph</vt:lpstr>
      <vt:lpstr>Graph</vt:lpstr>
      <vt:lpstr>Infection’s Reproduction Number</vt:lpstr>
      <vt:lpstr>Infection’s Reproduction Number</vt:lpstr>
      <vt:lpstr>Infection’s Reproduction Number</vt:lpstr>
      <vt:lpstr>Half</vt:lpstr>
      <vt:lpstr>Double</vt:lpstr>
      <vt:lpstr>Creating an Epidemic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CUSTAL PROJECT PROPOSAL</dc:title>
  <cp:lastModifiedBy>Steven Blythe</cp:lastModifiedBy>
  <cp:revision>6</cp:revision>
  <dcterms:modified xsi:type="dcterms:W3CDTF">2021-11-29T20:10:02Z</dcterms:modified>
</cp:coreProperties>
</file>